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vml" ContentType="application/vnd.openxmlformats-officedocument.vmlDrawing"/>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7" r:id="rId3"/>
  </p:sldMasterIdLst>
  <p:notesMasterIdLst>
    <p:notesMasterId r:id="rId54"/>
  </p:notesMasterIdLst>
  <p:handoutMasterIdLst>
    <p:handoutMasterId r:id="rId55"/>
  </p:handoutMasterIdLst>
  <p:sldIdLst>
    <p:sldId id="587" r:id="rId4"/>
    <p:sldId id="614" r:id="rId5"/>
    <p:sldId id="984" r:id="rId6"/>
    <p:sldId id="629" r:id="rId7"/>
    <p:sldId id="701" r:id="rId8"/>
    <p:sldId id="759" r:id="rId9"/>
    <p:sldId id="631" r:id="rId10"/>
    <p:sldId id="985" r:id="rId11"/>
    <p:sldId id="902" r:id="rId12"/>
    <p:sldId id="632" r:id="rId13"/>
    <p:sldId id="634" r:id="rId14"/>
    <p:sldId id="635" r:id="rId15"/>
    <p:sldId id="636" r:id="rId16"/>
    <p:sldId id="637" r:id="rId17"/>
    <p:sldId id="639" r:id="rId18"/>
    <p:sldId id="638" r:id="rId19"/>
    <p:sldId id="906" r:id="rId20"/>
    <p:sldId id="907" r:id="rId21"/>
    <p:sldId id="908" r:id="rId22"/>
    <p:sldId id="909" r:id="rId23"/>
    <p:sldId id="910" r:id="rId24"/>
    <p:sldId id="911" r:id="rId25"/>
    <p:sldId id="912" r:id="rId26"/>
    <p:sldId id="640" r:id="rId27"/>
    <p:sldId id="641" r:id="rId28"/>
    <p:sldId id="642" r:id="rId29"/>
    <p:sldId id="650" r:id="rId30"/>
    <p:sldId id="654" r:id="rId31"/>
    <p:sldId id="854" r:id="rId32"/>
    <p:sldId id="656" r:id="rId33"/>
    <p:sldId id="885" r:id="rId34"/>
    <p:sldId id="1067" r:id="rId35"/>
    <p:sldId id="762" r:id="rId36"/>
    <p:sldId id="763" r:id="rId37"/>
    <p:sldId id="764" r:id="rId38"/>
    <p:sldId id="1068" r:id="rId39"/>
    <p:sldId id="661" r:id="rId40"/>
    <p:sldId id="905" r:id="rId41"/>
    <p:sldId id="664" r:id="rId42"/>
    <p:sldId id="668" r:id="rId43"/>
    <p:sldId id="674" r:id="rId44"/>
    <p:sldId id="670" r:id="rId45"/>
    <p:sldId id="671" r:id="rId46"/>
    <p:sldId id="937" r:id="rId47"/>
    <p:sldId id="933" r:id="rId48"/>
    <p:sldId id="920" r:id="rId49"/>
    <p:sldId id="1070" r:id="rId50"/>
    <p:sldId id="1071" r:id="rId51"/>
    <p:sldId id="1072" r:id="rId52"/>
    <p:sldId id="301" r:id="rId53"/>
  </p:sldIdLst>
  <p:sldSz cx="12192000" cy="6858000"/>
  <p:notesSz cx="6794500" cy="9931400"/>
  <p:defaultTex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E38E"/>
    <a:srgbClr val="257E48"/>
    <a:srgbClr val="0000CC"/>
    <a:srgbClr val="9C9C9C"/>
    <a:srgbClr val="787878"/>
    <a:srgbClr val="3175C3"/>
    <a:srgbClr val="1B1B1B"/>
    <a:srgbClr val="7F7F7F"/>
    <a:srgbClr val="0665D6"/>
    <a:srgbClr val="5E8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74" autoAdjust="0"/>
    <p:restoredTop sz="94424" autoAdjust="0"/>
  </p:normalViewPr>
  <p:slideViewPr>
    <p:cSldViewPr>
      <p:cViewPr>
        <p:scale>
          <a:sx n="150" d="100"/>
          <a:sy n="150" d="100"/>
        </p:scale>
        <p:origin x="1040" y="-72"/>
      </p:cViewPr>
      <p:guideLst>
        <p:guide orient="horz" pos="2218"/>
        <p:guide pos="4253"/>
      </p:guideLst>
    </p:cSldViewPr>
  </p:slideViewPr>
  <p:outlineViewPr>
    <p:cViewPr>
      <p:scale>
        <a:sx n="33" d="100"/>
        <a:sy n="33" d="100"/>
      </p:scale>
      <p:origin x="0" y="-3696"/>
    </p:cViewPr>
  </p:outlineViewPr>
  <p:notesTextViewPr>
    <p:cViewPr>
      <p:scale>
        <a:sx n="1" d="1"/>
        <a:sy n="1" d="1"/>
      </p:scale>
      <p:origin x="0" y="0"/>
    </p:cViewPr>
  </p:notesTextViewPr>
  <p:sorterViewPr>
    <p:cViewPr>
      <p:scale>
        <a:sx n="66" d="100"/>
        <a:sy n="66" d="100"/>
      </p:scale>
      <p:origin x="0" y="23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notesMaster" Target="notesMasters/notesMaster1.xml"/><Relationship Id="rId55" Type="http://schemas.openxmlformats.org/officeDocument/2006/relationships/handoutMaster" Target="handoutMasters/handoutMaster1.xml"/><Relationship Id="rId56" Type="http://schemas.openxmlformats.org/officeDocument/2006/relationships/printerSettings" Target="printerSettings/printerSettings1.bin"/><Relationship Id="rId57" Type="http://schemas.openxmlformats.org/officeDocument/2006/relationships/presProps" Target="presProps.xml"/><Relationship Id="rId58" Type="http://schemas.openxmlformats.org/officeDocument/2006/relationships/viewProps" Target="viewProps.xml"/><Relationship Id="rId59" Type="http://schemas.openxmlformats.org/officeDocument/2006/relationships/theme" Target="theme/theme1.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60"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190"/>
            </a:lvl1pPr>
          </a:lstStyle>
          <a:p>
            <a:endParaRPr lang="zh-CN" altLang="en-US"/>
          </a:p>
        </p:txBody>
      </p:sp>
      <p:sp>
        <p:nvSpPr>
          <p:cNvPr id="3" name="日期占位符 2"/>
          <p:cNvSpPr>
            <a:spLocks noGrp="1"/>
          </p:cNvSpPr>
          <p:nvPr>
            <p:ph type="dt" sz="quarter" idx="1"/>
          </p:nvPr>
        </p:nvSpPr>
        <p:spPr>
          <a:xfrm>
            <a:off x="3848644" y="0"/>
            <a:ext cx="2944283" cy="498295"/>
          </a:xfrm>
          <a:prstGeom prst="rect">
            <a:avLst/>
          </a:prstGeom>
        </p:spPr>
        <p:txBody>
          <a:bodyPr vert="horz" lIns="91440" tIns="45720" rIns="91440" bIns="45720" rtlCol="0"/>
          <a:lstStyle>
            <a:lvl1pPr algn="r">
              <a:defRPr sz="1190"/>
            </a:lvl1pPr>
          </a:lstStyle>
          <a:p>
            <a:fld id="{0F9B84EA-7D68-4D60-9CB1-D50884785D1C}" type="datetimeFigureOut">
              <a:rPr lang="zh-CN" altLang="en-US" smtClean="0"/>
              <a:pPr/>
              <a:t>04-08-16</a:t>
            </a:fld>
            <a:endParaRPr lang="zh-CN" altLang="en-US"/>
          </a:p>
        </p:txBody>
      </p:sp>
      <p:sp>
        <p:nvSpPr>
          <p:cNvPr id="4" name="页脚占位符 3"/>
          <p:cNvSpPr>
            <a:spLocks noGrp="1"/>
          </p:cNvSpPr>
          <p:nvPr>
            <p:ph type="ftr" sz="quarter" idx="2"/>
          </p:nvPr>
        </p:nvSpPr>
        <p:spPr>
          <a:xfrm>
            <a:off x="0" y="9433106"/>
            <a:ext cx="2944283" cy="498294"/>
          </a:xfrm>
          <a:prstGeom prst="rect">
            <a:avLst/>
          </a:prstGeom>
        </p:spPr>
        <p:txBody>
          <a:bodyPr vert="horz" lIns="91440" tIns="45720" rIns="91440" bIns="45720" rtlCol="0" anchor="b"/>
          <a:lstStyle>
            <a:lvl1pPr algn="l">
              <a:defRPr sz="1190"/>
            </a:lvl1pPr>
          </a:lstStyle>
          <a:p>
            <a:endParaRPr lang="zh-CN" altLang="en-US"/>
          </a:p>
        </p:txBody>
      </p:sp>
      <p:sp>
        <p:nvSpPr>
          <p:cNvPr id="5" name="灯片编号占位符 4"/>
          <p:cNvSpPr>
            <a:spLocks noGrp="1"/>
          </p:cNvSpPr>
          <p:nvPr>
            <p:ph type="sldNum" sz="quarter" idx="3"/>
          </p:nvPr>
        </p:nvSpPr>
        <p:spPr>
          <a:xfrm>
            <a:off x="3848644" y="9433106"/>
            <a:ext cx="2944283" cy="498294"/>
          </a:xfrm>
          <a:prstGeom prst="rect">
            <a:avLst/>
          </a:prstGeom>
        </p:spPr>
        <p:txBody>
          <a:bodyPr vert="horz" lIns="91440" tIns="45720" rIns="91440" bIns="45720" rtlCol="0" anchor="b"/>
          <a:lstStyle>
            <a:lvl1pPr algn="r">
              <a:defRPr sz="1190"/>
            </a:lvl1pPr>
          </a:lstStyle>
          <a:p>
            <a:fld id="{8D4E0FC9-F1F8-4FAE-9988-3BA365CFD46F}" type="slidenum">
              <a:rPr lang="zh-CN" altLang="en-US" smtClean="0"/>
              <a:pPr/>
              <a:t>‹nr.›</a:t>
            </a:fld>
            <a:endParaRPr lang="zh-CN" altLang="en-US"/>
          </a:p>
        </p:txBody>
      </p:sp>
    </p:spTree>
    <p:extLst>
      <p:ext uri="{BB962C8B-B14F-4D97-AF65-F5344CB8AC3E}">
        <p14:creationId xmlns:p14="http://schemas.microsoft.com/office/powerpoint/2010/main" val="1972404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04757566-643A-44AB-90AF-0C0AD8C20B65}" type="datetimeFigureOut">
              <a:rPr lang="zh-CN" altLang="en-US" smtClean="0"/>
              <a:pPr/>
              <a:t>04-08-16</a:t>
            </a:fld>
            <a:endParaRPr lang="zh-CN" altLang="en-US"/>
          </a:p>
        </p:txBody>
      </p:sp>
      <p:sp>
        <p:nvSpPr>
          <p:cNvPr id="4" name="幻灯片图像占位符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CCD476A8-AFB9-46E9-B200-8D8DAA0D616A}" type="slidenum">
              <a:rPr lang="zh-CN" altLang="en-US" smtClean="0"/>
              <a:pPr/>
              <a:t>‹nr.›</a:t>
            </a:fld>
            <a:endParaRPr lang="zh-CN" altLang="en-US"/>
          </a:p>
        </p:txBody>
      </p:sp>
    </p:spTree>
    <p:extLst>
      <p:ext uri="{BB962C8B-B14F-4D97-AF65-F5344CB8AC3E}">
        <p14:creationId xmlns:p14="http://schemas.microsoft.com/office/powerpoint/2010/main" val="1455476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AADE4DFF-79EF-478E-A7A2-57D17EF8B904}" type="slidenum">
              <a:rPr lang="zh-CN" altLang="en-US" smtClean="0"/>
              <a:pPr/>
              <a:t>3</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AADE4DFF-79EF-478E-A7A2-57D17EF8B904}" type="slidenum">
              <a:rPr lang="zh-CN" altLang="en-US" smtClean="0"/>
              <a:pPr/>
              <a:t>5</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AADE4DFF-79EF-478E-A7A2-57D17EF8B904}" type="slidenum">
              <a:rPr lang="zh-CN" altLang="en-US" smtClean="0"/>
              <a:pPr/>
              <a:t>49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最后再给大家摆个早年！祝大家在新的一年里财源广进，恭喜发财！</a:t>
            </a:r>
            <a:endParaRPr lang="zh-CN" altLang="en-US" dirty="0"/>
          </a:p>
        </p:txBody>
      </p:sp>
      <p:sp>
        <p:nvSpPr>
          <p:cNvPr id="4" name="灯片编号占位符 3"/>
          <p:cNvSpPr>
            <a:spLocks noGrp="1"/>
          </p:cNvSpPr>
          <p:nvPr>
            <p:ph type="sldNum" sz="quarter" idx="10"/>
          </p:nvPr>
        </p:nvSpPr>
        <p:spPr/>
        <p:txBody>
          <a:bodyPr/>
          <a:lstStyle/>
          <a:p>
            <a:fld id="{CCD476A8-AFB9-46E9-B200-8D8DAA0D616A}" type="slidenum">
              <a:rPr lang="zh-CN" altLang="en-US" smtClean="0"/>
              <a:pPr/>
              <a:t>50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305FC8F4-30A2-42CA-8530-A3F7865DCD6C}" type="datetimeFigureOut">
              <a:rPr lang="zh-CN" altLang="en-US" smtClean="0"/>
              <a:pPr/>
              <a:t>04-08-16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6980003-C0EA-4C77-8C83-0B100992B592}" type="slidenum">
              <a:rPr lang="zh-CN" altLang="en-US" smtClean="0"/>
              <a:pPr/>
              <a:t>‹nr.›</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05FC8F4-30A2-42CA-8530-A3F7865DCD6C}" type="datetimeFigureOut">
              <a:rPr lang="zh-CN" altLang="en-US" smtClean="0"/>
              <a:pPr/>
              <a:t>04-08-16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6980003-C0EA-4C77-8C83-0B100992B592}" type="slidenum">
              <a:rPr lang="zh-CN" altLang="en-US" smtClean="0"/>
              <a:pPr/>
              <a:t>‹nr.›</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05FC8F4-30A2-42CA-8530-A3F7865DCD6C}" type="datetimeFigureOut">
              <a:rPr lang="zh-CN" altLang="en-US" smtClean="0"/>
              <a:pPr/>
              <a:t>04-08-16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6980003-C0EA-4C77-8C83-0B100992B592}" type="slidenum">
              <a:rPr lang="zh-CN" altLang="en-US" smtClean="0"/>
              <a:pPr/>
              <a:t>‹nr.›</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p:transition xmlns:p14="http://schemas.microsoft.com/office/powerpoint/2010/mai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p:spPr>
        <p:txBody>
          <a:bodyPr/>
          <a:lstStyle>
            <a:lvl1pPr>
              <a:defRPr/>
            </a:lvl1pPr>
          </a:lstStyle>
          <a:p>
            <a:endParaRPr lang="zh-CN" altLang="zh-CN"/>
          </a:p>
        </p:txBody>
      </p:sp>
      <p:sp>
        <p:nvSpPr>
          <p:cNvPr id="4" name="页脚占位符 3"/>
          <p:cNvSpPr>
            <a:spLocks noGrp="1"/>
          </p:cNvSpPr>
          <p:nvPr>
            <p:ph type="ftr" sz="quarter" idx="11"/>
          </p:nvPr>
        </p:nvSpPr>
        <p:spPr>
          <a:xfrm>
            <a:off x="4038600" y="6356350"/>
            <a:ext cx="4114800" cy="365125"/>
          </a:xfrm>
        </p:spPr>
        <p:txBody>
          <a:bodyPr/>
          <a:lstStyle>
            <a:lvl1pPr>
              <a:defRPr/>
            </a:lvl1pPr>
          </a:lstStyle>
          <a:p>
            <a:endParaRPr lang="zh-CN" altLang="zh-CN"/>
          </a:p>
        </p:txBody>
      </p:sp>
      <p:sp>
        <p:nvSpPr>
          <p:cNvPr id="5" name="灯片编号占位符 4"/>
          <p:cNvSpPr>
            <a:spLocks noGrp="1"/>
          </p:cNvSpPr>
          <p:nvPr>
            <p:ph type="sldNum" sz="quarter" idx="12"/>
          </p:nvPr>
        </p:nvSpPr>
        <p:spPr>
          <a:xfrm>
            <a:off x="8610600" y="6356350"/>
            <a:ext cx="2743200" cy="365125"/>
          </a:xfrm>
        </p:spPr>
        <p:txBody>
          <a:bodyPr/>
          <a:lstStyle>
            <a:lvl1pPr>
              <a:defRPr/>
            </a:lvl1pPr>
          </a:lstStyle>
          <a:p>
            <a:fld id="{F2660784-47BC-45DD-BB7E-785E842DA3C6}" type="slidenum">
              <a:rPr lang="zh-CN" altLang="en-US"/>
              <a:pPr/>
              <a:t>‹nr.›</a:t>
            </a:fld>
            <a:endParaRPr lang="zh-CN" altLang="en-US" sz="1800">
              <a:solidFill>
                <a:schemeClr val="tx1"/>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98218" y="514800"/>
            <a:ext cx="10736004" cy="572400"/>
          </a:xfrm>
          <a:prstGeom prst="rect">
            <a:avLst/>
          </a:prstGeom>
        </p:spPr>
        <p:txBody>
          <a:bodyPr/>
          <a:lstStyle>
            <a:lvl1pPr marL="342900" marR="0" indent="-342900" algn="l" defTabSz="913765" rtl="0" eaLnBrk="1" fontAlgn="auto" latinLnBrk="0" hangingPunct="1">
              <a:lnSpc>
                <a:spcPct val="100000"/>
              </a:lnSpc>
              <a:spcBef>
                <a:spcPct val="20000"/>
              </a:spcBef>
              <a:spcAft>
                <a:spcPts val="0"/>
              </a:spcAft>
              <a:buClrTx/>
              <a:buSzTx/>
              <a:buFont typeface="Arial" pitchFamily="34" charset="0"/>
              <a:buNone/>
              <a:defRPr lang="en-US" altLang="zh-CN" sz="3200" b="1" dirty="0">
                <a:solidFill>
                  <a:srgbClr val="006835"/>
                </a:solidFill>
                <a:latin typeface="黑体" pitchFamily="49" charset="-122"/>
                <a:ea typeface="黑体" pitchFamily="49" charset="-122"/>
                <a:cs typeface="+mj-cs"/>
              </a:defRPr>
            </a:lvl1pPr>
          </a:lstStyle>
          <a:p>
            <a:pPr lvl="0" algn="l" rtl="0" eaLnBrk="0" fontAlgn="base" hangingPunct="0">
              <a:spcBef>
                <a:spcPct val="0"/>
              </a:spcBef>
              <a:spcAft>
                <a:spcPct val="0"/>
              </a:spcAft>
            </a:pPr>
            <a:r>
              <a:rPr lang="en-US" altLang="zh-CN" dirty="0" smtClean="0"/>
              <a:t>Click Here to Enter A Title of the Slide</a:t>
            </a:r>
            <a:endParaRPr lang="en-US" altLang="zh-CN"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endParaRPr lang="zh-CN" altLang="zh-CN"/>
          </a:p>
        </p:txBody>
      </p:sp>
      <p:sp>
        <p:nvSpPr>
          <p:cNvPr id="5" name="Footer Placeholder 4"/>
          <p:cNvSpPr>
            <a:spLocks noGrp="1"/>
          </p:cNvSpPr>
          <p:nvPr>
            <p:ph type="ftr" sz="quarter" idx="11"/>
          </p:nvPr>
        </p:nvSpPr>
        <p:spPr/>
        <p:txBody>
          <a:bodyPr/>
          <a:lstStyle/>
          <a:p>
            <a:endParaRPr lang="zh-CN" altLang="zh-CN"/>
          </a:p>
        </p:txBody>
      </p:sp>
      <p:sp>
        <p:nvSpPr>
          <p:cNvPr id="6" name="Slide Number Placeholder 5"/>
          <p:cNvSpPr>
            <a:spLocks noGrp="1"/>
          </p:cNvSpPr>
          <p:nvPr>
            <p:ph type="sldNum" sz="quarter" idx="12"/>
          </p:nvPr>
        </p:nvSpPr>
        <p:spPr/>
        <p:txBody>
          <a:bodyPr/>
          <a:lstStyle/>
          <a:p>
            <a:fld id="{FAFA6ACB-808B-4BB2-86B9-AE6E3260C599}" type="slidenum">
              <a:rPr lang="zh-CN" altLang="zh-CN" smtClean="0"/>
              <a:pPr/>
              <a:t>‹nr.›</a:t>
            </a:fld>
            <a:endParaRPr lang="zh-CN" altLang="zh-CN"/>
          </a:p>
        </p:txBody>
      </p:sp>
    </p:spTree>
  </p:cSld>
  <p:clrMapOvr>
    <a:masterClrMapping/>
  </p:clrMapOvr>
  <p:timing>
    <p:tnLst>
      <p:par>
        <p:cTn xmlns:p14="http://schemas.microsoft.com/office/powerpoint/2010/mai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endParaRPr lang="zh-CN" altLang="zh-CN"/>
          </a:p>
        </p:txBody>
      </p:sp>
      <p:sp>
        <p:nvSpPr>
          <p:cNvPr id="5" name="Footer Placeholder 4"/>
          <p:cNvSpPr>
            <a:spLocks noGrp="1"/>
          </p:cNvSpPr>
          <p:nvPr>
            <p:ph type="ftr" sz="quarter" idx="11"/>
          </p:nvPr>
        </p:nvSpPr>
        <p:spPr/>
        <p:txBody>
          <a:bodyPr/>
          <a:lstStyle/>
          <a:p>
            <a:endParaRPr lang="zh-CN" altLang="zh-CN"/>
          </a:p>
        </p:txBody>
      </p:sp>
      <p:sp>
        <p:nvSpPr>
          <p:cNvPr id="6" name="Slide Number Placeholder 5"/>
          <p:cNvSpPr>
            <a:spLocks noGrp="1"/>
          </p:cNvSpPr>
          <p:nvPr>
            <p:ph type="sldNum" sz="quarter" idx="12"/>
          </p:nvPr>
        </p:nvSpPr>
        <p:spPr/>
        <p:txBody>
          <a:bodyPr/>
          <a:lstStyle/>
          <a:p>
            <a:fld id="{07270F7F-B562-42CD-91F6-A16FB6A82CFF}" type="slidenum">
              <a:rPr lang="zh-CN" altLang="zh-CN" smtClean="0"/>
              <a:pPr/>
              <a:t>‹nr.›</a:t>
            </a:fld>
            <a:endParaRPr lang="zh-CN" altLang="zh-C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endParaRPr lang="zh-CN" altLang="zh-CN"/>
          </a:p>
        </p:txBody>
      </p:sp>
      <p:sp>
        <p:nvSpPr>
          <p:cNvPr id="5" name="Footer Placeholder 4"/>
          <p:cNvSpPr>
            <a:spLocks noGrp="1"/>
          </p:cNvSpPr>
          <p:nvPr>
            <p:ph type="ftr" sz="quarter" idx="11"/>
          </p:nvPr>
        </p:nvSpPr>
        <p:spPr/>
        <p:txBody>
          <a:bodyPr/>
          <a:lstStyle/>
          <a:p>
            <a:endParaRPr lang="zh-CN" altLang="zh-CN"/>
          </a:p>
        </p:txBody>
      </p:sp>
      <p:sp>
        <p:nvSpPr>
          <p:cNvPr id="6" name="Slide Number Placeholder 5"/>
          <p:cNvSpPr>
            <a:spLocks noGrp="1"/>
          </p:cNvSpPr>
          <p:nvPr>
            <p:ph type="sldNum" sz="quarter" idx="12"/>
          </p:nvPr>
        </p:nvSpPr>
        <p:spPr/>
        <p:txBody>
          <a:bodyPr/>
          <a:lstStyle/>
          <a:p>
            <a:fld id="{96FC4035-30F3-4EFB-8D79-BC48DB6F2B0B}" type="slidenum">
              <a:rPr lang="zh-CN" altLang="zh-CN" smtClean="0"/>
              <a:pPr/>
              <a:t>‹nr.›</a:t>
            </a:fld>
            <a:endParaRPr lang="zh-CN" altLang="zh-CN"/>
          </a:p>
        </p:txBody>
      </p:sp>
    </p:spTree>
  </p:cSld>
  <p:clrMapOvr>
    <a:masterClrMapping/>
  </p:clrMapOvr>
  <p:timing>
    <p:tnLst>
      <p:par>
        <p:cTn xmlns:p14="http://schemas.microsoft.com/office/powerpoint/2010/mai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endParaRPr lang="zh-CN" altLang="zh-CN"/>
          </a:p>
        </p:txBody>
      </p:sp>
      <p:sp>
        <p:nvSpPr>
          <p:cNvPr id="6" name="Footer Placeholder 5"/>
          <p:cNvSpPr>
            <a:spLocks noGrp="1"/>
          </p:cNvSpPr>
          <p:nvPr>
            <p:ph type="ftr" sz="quarter" idx="11"/>
          </p:nvPr>
        </p:nvSpPr>
        <p:spPr/>
        <p:txBody>
          <a:bodyPr/>
          <a:lstStyle/>
          <a:p>
            <a:endParaRPr lang="zh-CN" altLang="zh-CN"/>
          </a:p>
        </p:txBody>
      </p:sp>
      <p:sp>
        <p:nvSpPr>
          <p:cNvPr id="7" name="Slide Number Placeholder 6"/>
          <p:cNvSpPr>
            <a:spLocks noGrp="1"/>
          </p:cNvSpPr>
          <p:nvPr>
            <p:ph type="sldNum" sz="quarter" idx="12"/>
          </p:nvPr>
        </p:nvSpPr>
        <p:spPr/>
        <p:txBody>
          <a:bodyPr/>
          <a:lstStyle/>
          <a:p>
            <a:fld id="{C36BCE29-925A-4A68-A380-49062ACFFD1C}" type="slidenum">
              <a:rPr lang="zh-CN" altLang="zh-CN" smtClean="0"/>
              <a:pPr/>
              <a:t>‹nr.›</a:t>
            </a:fld>
            <a:endParaRPr lang="zh-CN" altLang="zh-C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endParaRPr lang="zh-CN" altLang="zh-CN"/>
          </a:p>
        </p:txBody>
      </p:sp>
      <p:sp>
        <p:nvSpPr>
          <p:cNvPr id="8" name="Footer Placeholder 7"/>
          <p:cNvSpPr>
            <a:spLocks noGrp="1"/>
          </p:cNvSpPr>
          <p:nvPr>
            <p:ph type="ftr" sz="quarter" idx="11"/>
          </p:nvPr>
        </p:nvSpPr>
        <p:spPr/>
        <p:txBody>
          <a:bodyPr/>
          <a:lstStyle/>
          <a:p>
            <a:endParaRPr lang="zh-CN" altLang="zh-CN"/>
          </a:p>
        </p:txBody>
      </p:sp>
      <p:sp>
        <p:nvSpPr>
          <p:cNvPr id="9" name="Slide Number Placeholder 8"/>
          <p:cNvSpPr>
            <a:spLocks noGrp="1"/>
          </p:cNvSpPr>
          <p:nvPr>
            <p:ph type="sldNum" sz="quarter" idx="12"/>
          </p:nvPr>
        </p:nvSpPr>
        <p:spPr/>
        <p:txBody>
          <a:bodyPr/>
          <a:lstStyle/>
          <a:p>
            <a:fld id="{0CD8B34F-DD13-4E6D-88F5-CA78CE29736F}" type="slidenum">
              <a:rPr lang="zh-CN" altLang="zh-CN" smtClean="0"/>
              <a:pPr/>
              <a:t>‹nr.›</a:t>
            </a:fld>
            <a:endParaRPr lang="zh-CN"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05FC8F4-30A2-42CA-8530-A3F7865DCD6C}" type="datetimeFigureOut">
              <a:rPr lang="zh-CN" altLang="en-US" smtClean="0"/>
              <a:pPr/>
              <a:t>04-08-16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6980003-C0EA-4C77-8C83-0B100992B592}" type="slidenum">
              <a:rPr lang="zh-CN" altLang="en-US" smtClean="0"/>
              <a:pPr/>
              <a:t>‹nr.›</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endParaRPr lang="zh-CN" altLang="zh-CN"/>
          </a:p>
        </p:txBody>
      </p:sp>
      <p:sp>
        <p:nvSpPr>
          <p:cNvPr id="4" name="Footer Placeholder 3"/>
          <p:cNvSpPr>
            <a:spLocks noGrp="1"/>
          </p:cNvSpPr>
          <p:nvPr>
            <p:ph type="ftr" sz="quarter" idx="11"/>
          </p:nvPr>
        </p:nvSpPr>
        <p:spPr/>
        <p:txBody>
          <a:bodyPr/>
          <a:lstStyle/>
          <a:p>
            <a:endParaRPr lang="zh-CN" altLang="zh-CN"/>
          </a:p>
        </p:txBody>
      </p:sp>
      <p:sp>
        <p:nvSpPr>
          <p:cNvPr id="5" name="Slide Number Placeholder 4"/>
          <p:cNvSpPr>
            <a:spLocks noGrp="1"/>
          </p:cNvSpPr>
          <p:nvPr>
            <p:ph type="sldNum" sz="quarter" idx="12"/>
          </p:nvPr>
        </p:nvSpPr>
        <p:spPr/>
        <p:txBody>
          <a:bodyPr/>
          <a:lstStyle/>
          <a:p>
            <a:fld id="{FDCB72AC-6290-4C97-BB93-B8D57A46842E}" type="slidenum">
              <a:rPr lang="zh-CN" altLang="zh-CN" smtClean="0"/>
              <a:pPr/>
              <a:t>‹nr.›</a:t>
            </a:fld>
            <a:endParaRPr lang="zh-CN" altLang="zh-CN"/>
          </a:p>
        </p:txBody>
      </p:sp>
    </p:spTree>
  </p:cSld>
  <p:clrMapOvr>
    <a:masterClrMapping/>
  </p:clrMapOvr>
  <p:timing>
    <p:tnLst>
      <p:par>
        <p:cTn xmlns:p14="http://schemas.microsoft.com/office/powerpoint/2010/mai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zh-CN" altLang="zh-CN"/>
          </a:p>
        </p:txBody>
      </p:sp>
      <p:sp>
        <p:nvSpPr>
          <p:cNvPr id="3" name="Footer Placeholder 2"/>
          <p:cNvSpPr>
            <a:spLocks noGrp="1"/>
          </p:cNvSpPr>
          <p:nvPr>
            <p:ph type="ftr" sz="quarter" idx="11"/>
          </p:nvPr>
        </p:nvSpPr>
        <p:spPr/>
        <p:txBody>
          <a:bodyPr/>
          <a:lstStyle/>
          <a:p>
            <a:endParaRPr lang="zh-CN" altLang="zh-CN"/>
          </a:p>
        </p:txBody>
      </p:sp>
      <p:sp>
        <p:nvSpPr>
          <p:cNvPr id="4" name="Slide Number Placeholder 3"/>
          <p:cNvSpPr>
            <a:spLocks noGrp="1"/>
          </p:cNvSpPr>
          <p:nvPr>
            <p:ph type="sldNum" sz="quarter" idx="12"/>
          </p:nvPr>
        </p:nvSpPr>
        <p:spPr/>
        <p:txBody>
          <a:bodyPr/>
          <a:lstStyle/>
          <a:p>
            <a:fld id="{7CB9078B-3F6C-4C91-B189-A9D5BC0D0B16}" type="slidenum">
              <a:rPr lang="zh-CN" altLang="zh-CN" smtClean="0"/>
              <a:pPr/>
              <a:t>‹nr.›</a:t>
            </a:fld>
            <a:endParaRPr lang="zh-CN" altLang="zh-C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endParaRPr lang="zh-CN" altLang="zh-CN"/>
          </a:p>
        </p:txBody>
      </p:sp>
      <p:sp>
        <p:nvSpPr>
          <p:cNvPr id="6" name="Footer Placeholder 5"/>
          <p:cNvSpPr>
            <a:spLocks noGrp="1"/>
          </p:cNvSpPr>
          <p:nvPr>
            <p:ph type="ftr" sz="quarter" idx="11"/>
          </p:nvPr>
        </p:nvSpPr>
        <p:spPr/>
        <p:txBody>
          <a:bodyPr/>
          <a:lstStyle/>
          <a:p>
            <a:endParaRPr lang="zh-CN" altLang="zh-CN"/>
          </a:p>
        </p:txBody>
      </p:sp>
      <p:sp>
        <p:nvSpPr>
          <p:cNvPr id="7" name="Slide Number Placeholder 6"/>
          <p:cNvSpPr>
            <a:spLocks noGrp="1"/>
          </p:cNvSpPr>
          <p:nvPr>
            <p:ph type="sldNum" sz="quarter" idx="12"/>
          </p:nvPr>
        </p:nvSpPr>
        <p:spPr/>
        <p:txBody>
          <a:bodyPr/>
          <a:lstStyle/>
          <a:p>
            <a:fld id="{5006A903-FA29-46D3-850E-DA4BCDDA795C}" type="slidenum">
              <a:rPr lang="zh-CN" altLang="zh-CN" smtClean="0"/>
              <a:pPr/>
              <a:t>‹nr.›</a:t>
            </a:fld>
            <a:endParaRPr lang="zh-CN" altLang="zh-C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endParaRPr lang="zh-CN" altLang="zh-CN"/>
          </a:p>
        </p:txBody>
      </p:sp>
      <p:sp>
        <p:nvSpPr>
          <p:cNvPr id="6" name="Footer Placeholder 5"/>
          <p:cNvSpPr>
            <a:spLocks noGrp="1"/>
          </p:cNvSpPr>
          <p:nvPr>
            <p:ph type="ftr" sz="quarter" idx="11"/>
          </p:nvPr>
        </p:nvSpPr>
        <p:spPr/>
        <p:txBody>
          <a:bodyPr/>
          <a:lstStyle/>
          <a:p>
            <a:endParaRPr lang="zh-CN" altLang="zh-CN"/>
          </a:p>
        </p:txBody>
      </p:sp>
      <p:sp>
        <p:nvSpPr>
          <p:cNvPr id="7" name="Slide Number Placeholder 6"/>
          <p:cNvSpPr>
            <a:spLocks noGrp="1"/>
          </p:cNvSpPr>
          <p:nvPr>
            <p:ph type="sldNum" sz="quarter" idx="12"/>
          </p:nvPr>
        </p:nvSpPr>
        <p:spPr/>
        <p:txBody>
          <a:bodyPr/>
          <a:lstStyle/>
          <a:p>
            <a:fld id="{D49282F7-9A92-4E1F-AE3E-C6459C70E73D}" type="slidenum">
              <a:rPr lang="zh-CN" altLang="zh-CN" smtClean="0"/>
              <a:pPr/>
              <a:t>‹nr.›</a:t>
            </a:fld>
            <a:endParaRPr lang="zh-CN" altLang="zh-C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endParaRPr lang="zh-CN" altLang="zh-CN"/>
          </a:p>
        </p:txBody>
      </p:sp>
      <p:sp>
        <p:nvSpPr>
          <p:cNvPr id="5" name="Footer Placeholder 4"/>
          <p:cNvSpPr>
            <a:spLocks noGrp="1"/>
          </p:cNvSpPr>
          <p:nvPr>
            <p:ph type="ftr" sz="quarter" idx="11"/>
          </p:nvPr>
        </p:nvSpPr>
        <p:spPr/>
        <p:txBody>
          <a:bodyPr/>
          <a:lstStyle/>
          <a:p>
            <a:endParaRPr lang="zh-CN" altLang="zh-CN"/>
          </a:p>
        </p:txBody>
      </p:sp>
      <p:sp>
        <p:nvSpPr>
          <p:cNvPr id="6" name="Slide Number Placeholder 5"/>
          <p:cNvSpPr>
            <a:spLocks noGrp="1"/>
          </p:cNvSpPr>
          <p:nvPr>
            <p:ph type="sldNum" sz="quarter" idx="12"/>
          </p:nvPr>
        </p:nvSpPr>
        <p:spPr/>
        <p:txBody>
          <a:bodyPr/>
          <a:lstStyle/>
          <a:p>
            <a:fld id="{2C1046CA-0D57-46B5-BC43-18E97E2B94C4}" type="slidenum">
              <a:rPr lang="zh-CN" altLang="zh-CN" smtClean="0"/>
              <a:pPr/>
              <a:t>‹nr.›</a:t>
            </a:fld>
            <a:endParaRPr lang="zh-CN" altLang="zh-CN"/>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endParaRPr lang="zh-CN" altLang="zh-CN"/>
          </a:p>
        </p:txBody>
      </p:sp>
      <p:sp>
        <p:nvSpPr>
          <p:cNvPr id="5" name="Footer Placeholder 4"/>
          <p:cNvSpPr>
            <a:spLocks noGrp="1"/>
          </p:cNvSpPr>
          <p:nvPr>
            <p:ph type="ftr" sz="quarter" idx="11"/>
          </p:nvPr>
        </p:nvSpPr>
        <p:spPr/>
        <p:txBody>
          <a:bodyPr/>
          <a:lstStyle/>
          <a:p>
            <a:endParaRPr lang="zh-CN" altLang="zh-CN"/>
          </a:p>
        </p:txBody>
      </p:sp>
      <p:sp>
        <p:nvSpPr>
          <p:cNvPr id="6" name="Slide Number Placeholder 5"/>
          <p:cNvSpPr>
            <a:spLocks noGrp="1"/>
          </p:cNvSpPr>
          <p:nvPr>
            <p:ph type="sldNum" sz="quarter" idx="12"/>
          </p:nvPr>
        </p:nvSpPr>
        <p:spPr/>
        <p:txBody>
          <a:bodyPr/>
          <a:lstStyle/>
          <a:p>
            <a:fld id="{7075B143-375E-4F89-90A5-3B2634EFCA45}" type="slidenum">
              <a:rPr lang="zh-CN" altLang="zh-CN" smtClean="0"/>
              <a:pPr/>
              <a:t>‹nr.›</a:t>
            </a:fld>
            <a:endParaRPr lang="zh-CN" altLang="zh-CN"/>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07533" y="369035"/>
            <a:ext cx="10176934" cy="745784"/>
          </a:xfrm>
          <a:prstGeom prst="rect">
            <a:avLst/>
          </a:prstGeom>
        </p:spPr>
        <p:txBody>
          <a:bodyPr lIns="121831" tIns="60920" rIns="121831" bIns="60920"/>
          <a:lstStyle/>
          <a:p>
            <a:r>
              <a:rPr lang="en-US" smtClean="0"/>
              <a:t>Click to edit Master title style</a:t>
            </a:r>
            <a:endParaRPr lang="en-US"/>
          </a:p>
        </p:txBody>
      </p:sp>
      <p:sp>
        <p:nvSpPr>
          <p:cNvPr id="4" name="Content Placeholder 3"/>
          <p:cNvSpPr>
            <a:spLocks noGrp="1"/>
          </p:cNvSpPr>
          <p:nvPr>
            <p:ph sz="quarter" idx="10"/>
          </p:nvPr>
        </p:nvSpPr>
        <p:spPr>
          <a:xfrm>
            <a:off x="1007533" y="1297019"/>
            <a:ext cx="10128000" cy="4800000"/>
          </a:xfrm>
          <a:prstGeom prst="rect">
            <a:avLst/>
          </a:prstGeom>
        </p:spPr>
        <p:txBody>
          <a:bodyPr lIns="121831" tIns="60920" rIns="121831" bIns="6092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xmlns:p14="http://schemas.microsoft.com/office/powerpoint/2010/mai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98218" y="514800"/>
            <a:ext cx="10736004" cy="572400"/>
          </a:xfrm>
          <a:prstGeom prst="rect">
            <a:avLst/>
          </a:prstGeom>
        </p:spPr>
        <p:txBody>
          <a:bodyPr/>
          <a:lstStyle>
            <a:lvl1pPr marL="342900" marR="0" indent="-342900" algn="l" defTabSz="913765" rtl="0" eaLnBrk="1" fontAlgn="auto" latinLnBrk="0" hangingPunct="1">
              <a:lnSpc>
                <a:spcPct val="100000"/>
              </a:lnSpc>
              <a:spcBef>
                <a:spcPct val="20000"/>
              </a:spcBef>
              <a:spcAft>
                <a:spcPts val="0"/>
              </a:spcAft>
              <a:buClrTx/>
              <a:buSzTx/>
              <a:buFont typeface="Arial" pitchFamily="34" charset="0"/>
              <a:buNone/>
              <a:defRPr lang="en-US" altLang="zh-CN" sz="3200" b="1" dirty="0">
                <a:solidFill>
                  <a:srgbClr val="006835"/>
                </a:solidFill>
                <a:latin typeface="黑体" pitchFamily="49" charset="-122"/>
                <a:ea typeface="黑体" pitchFamily="49" charset="-122"/>
                <a:cs typeface="+mj-cs"/>
              </a:defRPr>
            </a:lvl1pPr>
          </a:lstStyle>
          <a:p>
            <a:pPr lvl="0" algn="l" rtl="0" eaLnBrk="0" fontAlgn="base" hangingPunct="0">
              <a:spcBef>
                <a:spcPct val="0"/>
              </a:spcBef>
              <a:spcAft>
                <a:spcPct val="0"/>
              </a:spcAft>
            </a:pPr>
            <a:r>
              <a:rPr lang="en-US" altLang="zh-CN" dirty="0" smtClean="0"/>
              <a:t>Click Here to Enter A Title of the Slide</a:t>
            </a:r>
            <a:endParaRPr lang="en-US" altLang="zh-CN"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F46F0ADB-992E-452C-BBE5-223B05990139}" type="datetimeFigureOut">
              <a:rPr lang="zh-CN" altLang="en-US" smtClean="0"/>
              <a:pPr/>
              <a:t>04-08-16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7B8C58-680E-4685-9C27-E4145303F2EF}" type="slidenum">
              <a:rPr lang="zh-CN" altLang="en-US" smtClean="0"/>
              <a:pPr/>
              <a:t>‹nr.›</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F46F0ADB-992E-452C-BBE5-223B05990139}" type="datetimeFigureOut">
              <a:rPr lang="zh-CN" altLang="en-US" smtClean="0"/>
              <a:pPr/>
              <a:t>04-08-16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7B8C58-680E-4685-9C27-E4145303F2EF}" type="slidenum">
              <a:rPr lang="zh-CN" altLang="en-US" smtClean="0"/>
              <a:pPr/>
              <a:t>‹nr.›</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305FC8F4-30A2-42CA-8530-A3F7865DCD6C}" type="datetimeFigureOut">
              <a:rPr lang="zh-CN" altLang="en-US" smtClean="0"/>
              <a:pPr/>
              <a:t>04-08-16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6980003-C0EA-4C77-8C83-0B100992B592}" type="slidenum">
              <a:rPr lang="zh-CN" altLang="en-US" smtClean="0"/>
              <a:pPr/>
              <a:t>‹nr.›</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F46F0ADB-992E-452C-BBE5-223B05990139}" type="datetimeFigureOut">
              <a:rPr lang="zh-CN" altLang="en-US" smtClean="0"/>
              <a:pPr/>
              <a:t>04-08-16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7B8C58-680E-4685-9C27-E4145303F2EF}" type="slidenum">
              <a:rPr lang="zh-CN" altLang="en-US" smtClean="0"/>
              <a:pPr/>
              <a:t>‹nr.›</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F46F0ADB-992E-452C-BBE5-223B05990139}" type="datetimeFigureOut">
              <a:rPr lang="zh-CN" altLang="en-US" smtClean="0"/>
              <a:pPr/>
              <a:t>04-08-16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C7B8C58-680E-4685-9C27-E4145303F2EF}" type="slidenum">
              <a:rPr lang="zh-CN" altLang="en-US" smtClean="0"/>
              <a:pPr/>
              <a:t>‹nr.›</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F46F0ADB-992E-452C-BBE5-223B05990139}" type="datetimeFigureOut">
              <a:rPr lang="zh-CN" altLang="en-US" smtClean="0"/>
              <a:pPr/>
              <a:t>04-08-16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C7B8C58-680E-4685-9C27-E4145303F2EF}" type="slidenum">
              <a:rPr lang="zh-CN" altLang="en-US" smtClean="0"/>
              <a:pPr/>
              <a:t>‹nr.›</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F46F0ADB-992E-452C-BBE5-223B05990139}" type="datetimeFigureOut">
              <a:rPr lang="zh-CN" altLang="en-US" smtClean="0"/>
              <a:pPr/>
              <a:t>04-08-16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C7B8C58-680E-4685-9C27-E4145303F2EF}" type="slidenum">
              <a:rPr lang="zh-CN" altLang="en-US" smtClean="0"/>
              <a:pPr/>
              <a:t>‹nr.›</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46F0ADB-992E-452C-BBE5-223B05990139}" type="datetimeFigureOut">
              <a:rPr lang="zh-CN" altLang="en-US" smtClean="0"/>
              <a:pPr/>
              <a:t>04-08-16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C7B8C58-680E-4685-9C27-E4145303F2EF}" type="slidenum">
              <a:rPr lang="zh-CN" altLang="en-US" smtClean="0"/>
              <a:pPr/>
              <a:t>‹nr.›</a:t>
            </a:fld>
            <a:endParaRPr lang="zh-CN" altLang="en-US"/>
          </a:p>
        </p:txBody>
      </p:sp>
    </p:spTree>
  </p:cSld>
  <p:clrMapOvr>
    <a:masterClrMapping/>
  </p:clrMapOvr>
  <p:timing>
    <p:tnLst>
      <p:par>
        <p:cTn xmlns:p14="http://schemas.microsoft.com/office/powerpoint/2010/mai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F46F0ADB-992E-452C-BBE5-223B05990139}" type="datetimeFigureOut">
              <a:rPr lang="zh-CN" altLang="en-US" smtClean="0"/>
              <a:pPr/>
              <a:t>04-08-16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C7B8C58-680E-4685-9C27-E4145303F2EF}" type="slidenum">
              <a:rPr lang="zh-CN" altLang="en-US" smtClean="0"/>
              <a:pPr/>
              <a:t>‹nr.›</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F46F0ADB-992E-452C-BBE5-223B05990139}" type="datetimeFigureOut">
              <a:rPr lang="zh-CN" altLang="en-US" smtClean="0"/>
              <a:pPr/>
              <a:t>04-08-16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C7B8C58-680E-4685-9C27-E4145303F2EF}" type="slidenum">
              <a:rPr lang="zh-CN" altLang="en-US" smtClean="0"/>
              <a:pPr/>
              <a:t>‹nr.›</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F46F0ADB-992E-452C-BBE5-223B05990139}" type="datetimeFigureOut">
              <a:rPr lang="zh-CN" altLang="en-US" smtClean="0"/>
              <a:pPr/>
              <a:t>04-08-16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7B8C58-680E-4685-9C27-E4145303F2EF}" type="slidenum">
              <a:rPr lang="zh-CN" altLang="en-US" smtClean="0"/>
              <a:pPr/>
              <a:t>‹nr.›</a:t>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F46F0ADB-992E-452C-BBE5-223B05990139}" type="datetimeFigureOut">
              <a:rPr lang="zh-CN" altLang="en-US" smtClean="0"/>
              <a:pPr/>
              <a:t>04-08-16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7B8C58-680E-4685-9C27-E4145303F2EF}" type="slidenum">
              <a:rPr lang="zh-CN" altLang="en-US" smtClean="0"/>
              <a:pPr/>
              <a:t>‹nr.›</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305FC8F4-30A2-42CA-8530-A3F7865DCD6C}" type="datetimeFigureOut">
              <a:rPr lang="zh-CN" altLang="en-US" smtClean="0"/>
              <a:pPr/>
              <a:t>04-08-16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6980003-C0EA-4C77-8C83-0B100992B592}" type="slidenum">
              <a:rPr lang="zh-CN" altLang="en-US" smtClean="0"/>
              <a:pPr/>
              <a:t>‹nr.›</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305FC8F4-30A2-42CA-8530-A3F7865DCD6C}" type="datetimeFigureOut">
              <a:rPr lang="zh-CN" altLang="en-US" smtClean="0"/>
              <a:pPr/>
              <a:t>04-08-16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6980003-C0EA-4C77-8C83-0B100992B592}" type="slidenum">
              <a:rPr lang="zh-CN" altLang="en-US" smtClean="0"/>
              <a:pPr/>
              <a:t>‹nr.›</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305FC8F4-30A2-42CA-8530-A3F7865DCD6C}" type="datetimeFigureOut">
              <a:rPr lang="zh-CN" altLang="en-US" smtClean="0"/>
              <a:pPr/>
              <a:t>04-08-16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6980003-C0EA-4C77-8C83-0B100992B592}" type="slidenum">
              <a:rPr lang="zh-CN" altLang="en-US" smtClean="0"/>
              <a:pPr/>
              <a:t>‹nr.›</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05FC8F4-30A2-42CA-8530-A3F7865DCD6C}" type="datetimeFigureOut">
              <a:rPr lang="zh-CN" altLang="en-US" smtClean="0"/>
              <a:pPr/>
              <a:t>04-08-16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6980003-C0EA-4C77-8C83-0B100992B592}" type="slidenum">
              <a:rPr lang="zh-CN" altLang="en-US" smtClean="0"/>
              <a:pPr/>
              <a:t>‹nr.›</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05FC8F4-30A2-42CA-8530-A3F7865DCD6C}" type="datetimeFigureOut">
              <a:rPr lang="zh-CN" altLang="en-US" smtClean="0"/>
              <a:pPr/>
              <a:t>04-08-16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6980003-C0EA-4C77-8C83-0B100992B592}" type="slidenum">
              <a:rPr lang="zh-CN" altLang="en-US" smtClean="0"/>
              <a:pPr/>
              <a:t>‹nr.›</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05FC8F4-30A2-42CA-8530-A3F7865DCD6C}" type="datetimeFigureOut">
              <a:rPr lang="zh-CN" altLang="en-US" smtClean="0"/>
              <a:pPr/>
              <a:t>04-08-16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6980003-C0EA-4C77-8C83-0B100992B592}" type="slidenum">
              <a:rPr lang="zh-CN" altLang="en-US" smtClean="0"/>
              <a:pPr/>
              <a:t>‹nr.›</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png"/><Relationship Id="rId17"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2" Type="http://schemas.openxmlformats.org/officeDocument/2006/relationships/slideLayout" Target="../slideLayouts/slideLayout26.xml"/><Relationship Id="rId13" Type="http://schemas.openxmlformats.org/officeDocument/2006/relationships/slideLayout" Target="../slideLayouts/slideLayout27.xml"/><Relationship Id="rId14" Type="http://schemas.openxmlformats.org/officeDocument/2006/relationships/theme" Target="../theme/theme2.xml"/><Relationship Id="rId15" Type="http://schemas.openxmlformats.org/officeDocument/2006/relationships/image" Target="../media/image3.png"/><Relationship Id="rId16" Type="http://schemas.openxmlformats.org/officeDocument/2006/relationships/image" Target="../media/image2.jpeg"/><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 Id="rId9" Type="http://schemas.openxmlformats.org/officeDocument/2006/relationships/slideLayout" Target="../slideLayouts/slideLayout23.xml"/><Relationship Id="rId10"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8.xml"/><Relationship Id="rId12" Type="http://schemas.openxmlformats.org/officeDocument/2006/relationships/theme" Target="../theme/theme3.xml"/><Relationship Id="rId13" Type="http://schemas.openxmlformats.org/officeDocument/2006/relationships/image" Target="../media/image4.jpeg"/><Relationship Id="rId14" Type="http://schemas.openxmlformats.org/officeDocument/2006/relationships/image" Target="../media/image5.png"/><Relationship Id="rId1" Type="http://schemas.openxmlformats.org/officeDocument/2006/relationships/slideLayout" Target="../slideLayouts/slideLayout28.xml"/><Relationship Id="rId2" Type="http://schemas.openxmlformats.org/officeDocument/2006/relationships/slideLayout" Target="../slideLayouts/slideLayout29.xml"/><Relationship Id="rId3" Type="http://schemas.openxmlformats.org/officeDocument/2006/relationships/slideLayout" Target="../slideLayouts/slideLayout30.xml"/><Relationship Id="rId4" Type="http://schemas.openxmlformats.org/officeDocument/2006/relationships/slideLayout" Target="../slideLayouts/slideLayout31.xml"/><Relationship Id="rId5" Type="http://schemas.openxmlformats.org/officeDocument/2006/relationships/slideLayout" Target="../slideLayouts/slideLayout32.xml"/><Relationship Id="rId6" Type="http://schemas.openxmlformats.org/officeDocument/2006/relationships/slideLayout" Target="../slideLayouts/slideLayout33.xml"/><Relationship Id="rId7" Type="http://schemas.openxmlformats.org/officeDocument/2006/relationships/slideLayout" Target="../slideLayouts/slideLayout34.xml"/><Relationship Id="rId8" Type="http://schemas.openxmlformats.org/officeDocument/2006/relationships/slideLayout" Target="../slideLayouts/slideLayout35.xml"/><Relationship Id="rId9" Type="http://schemas.openxmlformats.org/officeDocument/2006/relationships/slideLayout" Target="../slideLayouts/slideLayout36.xml"/><Relationship Id="rId10"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16" cstate="print"/>
          <a:stretch>
            <a:fillRect/>
          </a:stretch>
        </p:blipFill>
        <p:spPr>
          <a:xfrm>
            <a:off x="4733" y="-1"/>
            <a:ext cx="12187267" cy="6860665"/>
          </a:xfrm>
          <a:prstGeom prst="rect">
            <a:avLst/>
          </a:prstGeom>
        </p:spPr>
      </p:pic>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FC8F4-30A2-42CA-8530-A3F7865DCD6C}" type="datetimeFigureOut">
              <a:rPr lang="zh-CN" altLang="en-US" smtClean="0"/>
              <a:pPr/>
              <a:t>04-08-16</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980003-C0EA-4C77-8C83-0B100992B592}" type="slidenum">
              <a:rPr lang="zh-CN" altLang="en-US" smtClean="0"/>
              <a:pPr/>
              <a:t>‹nr.›</a:t>
            </a:fld>
            <a:endParaRPr lang="zh-CN" altLang="en-US"/>
          </a:p>
        </p:txBody>
      </p:sp>
      <p:pic>
        <p:nvPicPr>
          <p:cNvPr id="7" name="Afbeelding 6" descr="Logo SCU Power Systems 2016.001.jpeg"/>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8976320" y="5373216"/>
            <a:ext cx="1979712" cy="1484784"/>
          </a:xfrm>
          <a:prstGeom prst="rect">
            <a:avLst/>
          </a:prstGeom>
        </p:spPr>
      </p:pic>
      <p:sp>
        <p:nvSpPr>
          <p:cNvPr id="9" name="Tekstvak 8"/>
          <p:cNvSpPr txBox="1"/>
          <p:nvPr userDrawn="1"/>
        </p:nvSpPr>
        <p:spPr>
          <a:xfrm>
            <a:off x="1415480" y="5805264"/>
            <a:ext cx="2045051" cy="369332"/>
          </a:xfrm>
          <a:prstGeom prst="rect">
            <a:avLst/>
          </a:prstGeom>
          <a:solidFill>
            <a:schemeClr val="bg1"/>
          </a:solidFill>
        </p:spPr>
        <p:txBody>
          <a:bodyPr wrap="none" rtlCol="0">
            <a:spAutoFit/>
          </a:bodyPr>
          <a:lstStyle/>
          <a:p>
            <a:r>
              <a:rPr lang="nl-NL" dirty="0" err="1" smtClean="0"/>
              <a:t>www.scupower.eu</a:t>
            </a:r>
            <a:endParaRPr lang="nl-NL"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图片 8"/>
          <p:cNvPicPr>
            <a:picLocks noChangeAspect="1"/>
          </p:cNvPicPr>
          <p:nvPr userDrawn="1"/>
        </p:nvPicPr>
        <p:blipFill>
          <a:blip r:embed="rId15" cstate="print"/>
          <a:stretch>
            <a:fillRect/>
          </a:stretch>
        </p:blipFill>
        <p:spPr>
          <a:xfrm>
            <a:off x="4733" y="0"/>
            <a:ext cx="12182533"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zh-CN"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zh-C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5B214B-6BC3-43FE-93AD-ECEDF8CEB594}" type="slidenum">
              <a:rPr lang="zh-CN" altLang="zh-CN" smtClean="0"/>
              <a:pPr/>
              <a:t>‹nr.›</a:t>
            </a:fld>
            <a:endParaRPr lang="zh-CN" altLang="zh-CN" dirty="0"/>
          </a:p>
        </p:txBody>
      </p:sp>
      <p:pic>
        <p:nvPicPr>
          <p:cNvPr id="7" name="Afbeelding 6" descr="Logo SCU Power Systems 2016.001.jpe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95400" y="6210690"/>
            <a:ext cx="899592" cy="674694"/>
          </a:xfrm>
          <a:prstGeom prst="rect">
            <a:avLst/>
          </a:prstGeom>
        </p:spPr>
      </p:pic>
      <p:sp>
        <p:nvSpPr>
          <p:cNvPr id="8" name="Tekstvak 7"/>
          <p:cNvSpPr txBox="1"/>
          <p:nvPr userDrawn="1"/>
        </p:nvSpPr>
        <p:spPr>
          <a:xfrm>
            <a:off x="10128449" y="6381328"/>
            <a:ext cx="1440159" cy="276999"/>
          </a:xfrm>
          <a:prstGeom prst="rect">
            <a:avLst/>
          </a:prstGeom>
          <a:solidFill>
            <a:schemeClr val="bg1"/>
          </a:solidFill>
        </p:spPr>
        <p:txBody>
          <a:bodyPr wrap="square" rtlCol="0">
            <a:spAutoFit/>
          </a:bodyPr>
          <a:lstStyle/>
          <a:p>
            <a:r>
              <a:rPr lang="nl-NL" sz="1200" dirty="0" err="1" smtClean="0"/>
              <a:t>www.scupower.eu</a:t>
            </a:r>
            <a:endParaRPr lang="nl-NL" dirty="0"/>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iming>
    <p:tnLst>
      <p:par>
        <p:cTn xmlns:p14="http://schemas.microsoft.com/office/powerpoint/2010/mai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图片 11"/>
          <p:cNvPicPr>
            <a:picLocks noChangeAspect="1"/>
          </p:cNvPicPr>
          <p:nvPr userDrawn="1"/>
        </p:nvPicPr>
        <p:blipFill rotWithShape="1">
          <a:blip r:embed="rId13" cstate="print">
            <a:extLst>
              <a:ext uri="{28A0092B-C50C-407E-A947-70E740481C1C}">
                <a14:useLocalDpi xmlns:a14="http://schemas.microsoft.com/office/drawing/2010/main" val="0"/>
              </a:ext>
            </a:extLst>
          </a:blip>
          <a:srcRect b="4851"/>
          <a:stretch>
            <a:fillRect/>
          </a:stretch>
        </p:blipFill>
        <p:spPr>
          <a:xfrm>
            <a:off x="0" y="0"/>
            <a:ext cx="12191998" cy="6858000"/>
          </a:xfrm>
          <a:prstGeom prst="rect">
            <a:avLst/>
          </a:prstGeom>
        </p:spPr>
      </p:pic>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pic>
        <p:nvPicPr>
          <p:cNvPr id="9" name="图片 8"/>
          <p:cNvPicPr>
            <a:picLocks noChangeAspect="1"/>
          </p:cNvPicPr>
          <p:nvPr userDrawn="1"/>
        </p:nvPicPr>
        <p:blipFill>
          <a:blip r:embed="rId14" cstate="print"/>
          <a:stretch>
            <a:fillRect/>
          </a:stretch>
        </p:blipFill>
        <p:spPr>
          <a:xfrm>
            <a:off x="4733" y="0"/>
            <a:ext cx="12182533" cy="6858000"/>
          </a:xfrm>
          <a:prstGeom prst="rect">
            <a:avLst/>
          </a:prstGeom>
        </p:spPr>
      </p:pic>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6F0ADB-992E-452C-BBE5-223B05990139}" type="datetimeFigureOut">
              <a:rPr lang="zh-CN" altLang="en-US" smtClean="0"/>
              <a:pPr/>
              <a:t>04-08-16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7B8C58-680E-4685-9C27-E4145303F2EF}" type="slidenum">
              <a:rPr lang="zh-CN" altLang="en-US" smtClean="0"/>
              <a:pPr/>
              <a:t>‹nr.›</a:t>
            </a:fld>
            <a:endParaRPr lang="zh-CN" altLang="en-US"/>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iming>
    <p:tnLst>
      <p:par>
        <p:cTn xmlns:p14="http://schemas.microsoft.com/office/powerpoint/2010/mai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3.jpeg"/><Relationship Id="rId4" Type="http://schemas.openxmlformats.org/officeDocument/2006/relationships/image" Target="../media/image64.jpeg"/><Relationship Id="rId5" Type="http://schemas.openxmlformats.org/officeDocument/2006/relationships/image" Target="../media/image65.jpeg"/><Relationship Id="rId6" Type="http://schemas.openxmlformats.org/officeDocument/2006/relationships/image" Target="../media/image69.jpeg"/><Relationship Id="rId7" Type="http://schemas.openxmlformats.org/officeDocument/2006/relationships/image" Target="../media/image67.jpeg"/><Relationship Id="rId1" Type="http://schemas.openxmlformats.org/officeDocument/2006/relationships/slideLayout" Target="../slideLayouts/slideLayout21.xml"/><Relationship Id="rId2" Type="http://schemas.openxmlformats.org/officeDocument/2006/relationships/image" Target="../media/image68.png"/></Relationships>
</file>

<file path=ppt/slides/_rels/slide11.xml.rels><?xml version="1.0" encoding="UTF-8" standalone="yes"?>
<Relationships xmlns="http://schemas.openxmlformats.org/package/2006/relationships"><Relationship Id="rId3" Type="http://schemas.openxmlformats.org/officeDocument/2006/relationships/image" Target="../media/image71.png"/><Relationship Id="rId4" Type="http://schemas.openxmlformats.org/officeDocument/2006/relationships/image" Target="../media/image72.jpeg"/><Relationship Id="rId1" Type="http://schemas.openxmlformats.org/officeDocument/2006/relationships/slideLayout" Target="../slideLayouts/slideLayout21.xml"/><Relationship Id="rId2" Type="http://schemas.openxmlformats.org/officeDocument/2006/relationships/image" Target="../media/image70.png"/></Relationships>
</file>

<file path=ppt/slides/_rels/slide12.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70.png"/><Relationship Id="rId1" Type="http://schemas.openxmlformats.org/officeDocument/2006/relationships/slideLayout" Target="../slideLayouts/slideLayout21.xml"/><Relationship Id="rId2" Type="http://schemas.openxmlformats.org/officeDocument/2006/relationships/image" Target="../media/image73.png"/></Relationships>
</file>

<file path=ppt/slides/_rels/slide13.xml.rels><?xml version="1.0" encoding="UTF-8" standalone="yes"?>
<Relationships xmlns="http://schemas.openxmlformats.org/package/2006/relationships"><Relationship Id="rId3" Type="http://schemas.openxmlformats.org/officeDocument/2006/relationships/image" Target="../media/image75.png"/><Relationship Id="rId4" Type="http://schemas.openxmlformats.org/officeDocument/2006/relationships/image" Target="../media/image76.png"/><Relationship Id="rId1" Type="http://schemas.openxmlformats.org/officeDocument/2006/relationships/slideLayout" Target="../slideLayouts/slideLayout21.xml"/><Relationship Id="rId2" Type="http://schemas.openxmlformats.org/officeDocument/2006/relationships/image" Target="../media/image71.png"/></Relationships>
</file>

<file path=ppt/slides/_rels/slide14.xml.rels><?xml version="1.0" encoding="UTF-8" standalone="yes"?>
<Relationships xmlns="http://schemas.openxmlformats.org/package/2006/relationships"><Relationship Id="rId3" Type="http://schemas.openxmlformats.org/officeDocument/2006/relationships/image" Target="../media/image78.png"/><Relationship Id="rId4" Type="http://schemas.openxmlformats.org/officeDocument/2006/relationships/image" Target="../media/image79.png"/><Relationship Id="rId5" Type="http://schemas.openxmlformats.org/officeDocument/2006/relationships/image" Target="../media/image80.png"/><Relationship Id="rId1" Type="http://schemas.openxmlformats.org/officeDocument/2006/relationships/slideLayout" Target="../slideLayouts/slideLayout21.xml"/><Relationship Id="rId2" Type="http://schemas.openxmlformats.org/officeDocument/2006/relationships/image" Target="../media/image7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8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83.jpeg"/><Relationship Id="rId4" Type="http://schemas.openxmlformats.org/officeDocument/2006/relationships/image" Target="../media/image84.jpeg"/><Relationship Id="rId1" Type="http://schemas.openxmlformats.org/officeDocument/2006/relationships/slideLayout" Target="../slideLayouts/slideLayout20.xml"/><Relationship Id="rId2" Type="http://schemas.openxmlformats.org/officeDocument/2006/relationships/image" Target="../media/image82.jpeg"/></Relationships>
</file>

<file path=ppt/slides/_rels/slide19.xml.rels><?xml version="1.0" encoding="UTF-8" standalone="yes"?>
<Relationships xmlns="http://schemas.openxmlformats.org/package/2006/relationships"><Relationship Id="rId3" Type="http://schemas.openxmlformats.org/officeDocument/2006/relationships/image" Target="../media/image86.png"/><Relationship Id="rId4" Type="http://schemas.openxmlformats.org/officeDocument/2006/relationships/image" Target="../media/image87.jpeg"/><Relationship Id="rId5" Type="http://schemas.openxmlformats.org/officeDocument/2006/relationships/image" Target="../media/image88.png"/><Relationship Id="rId6" Type="http://schemas.openxmlformats.org/officeDocument/2006/relationships/image" Target="../media/image89.png"/><Relationship Id="rId1" Type="http://schemas.openxmlformats.org/officeDocument/2006/relationships/slideLayout" Target="../slideLayouts/slideLayout20.xml"/><Relationship Id="rId2" Type="http://schemas.openxmlformats.org/officeDocument/2006/relationships/image" Target="../media/image8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90.png"/><Relationship Id="rId3" Type="http://schemas.openxmlformats.org/officeDocument/2006/relationships/image" Target="../media/image9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92.png"/><Relationship Id="rId3" Type="http://schemas.openxmlformats.org/officeDocument/2006/relationships/image" Target="../media/image9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8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image" Target="../media/image90.png"/><Relationship Id="rId3" Type="http://schemas.openxmlformats.org/officeDocument/2006/relationships/image" Target="../media/image8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image" Target="../media/image95.jpeg"/><Relationship Id="rId4" Type="http://schemas.openxmlformats.org/officeDocument/2006/relationships/image" Target="../media/image96.png"/><Relationship Id="rId5" Type="http://schemas.openxmlformats.org/officeDocument/2006/relationships/image" Target="../media/image97.png"/><Relationship Id="rId6" Type="http://schemas.openxmlformats.org/officeDocument/2006/relationships/image" Target="../media/image98.png"/><Relationship Id="rId1" Type="http://schemas.openxmlformats.org/officeDocument/2006/relationships/slideLayout" Target="../slideLayouts/slideLayout21.xml"/><Relationship Id="rId2" Type="http://schemas.openxmlformats.org/officeDocument/2006/relationships/image" Target="../media/image94.jpeg"/></Relationships>
</file>

<file path=ppt/slides/_rels/slide26.xml.rels><?xml version="1.0" encoding="UTF-8" standalone="yes"?>
<Relationships xmlns="http://schemas.openxmlformats.org/package/2006/relationships"><Relationship Id="rId3" Type="http://schemas.openxmlformats.org/officeDocument/2006/relationships/image" Target="../media/image100.jpeg"/><Relationship Id="rId4" Type="http://schemas.openxmlformats.org/officeDocument/2006/relationships/image" Target="../media/image101.png"/><Relationship Id="rId1" Type="http://schemas.openxmlformats.org/officeDocument/2006/relationships/slideLayout" Target="../slideLayouts/slideLayout21.xml"/><Relationship Id="rId2" Type="http://schemas.openxmlformats.org/officeDocument/2006/relationships/image" Target="../media/image9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102.png"/><Relationship Id="rId3" Type="http://schemas.openxmlformats.org/officeDocument/2006/relationships/image" Target="../media/image10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104.jpeg"/><Relationship Id="rId3" Type="http://schemas.openxmlformats.org/officeDocument/2006/relationships/image" Target="../media/image105.png"/></Relationships>
</file>

<file path=ppt/slides/_rels/slide3.xml.rels><?xml version="1.0" encoding="UTF-8" standalone="yes"?>
<Relationships xmlns="http://schemas.openxmlformats.org/package/2006/relationships"><Relationship Id="rId20" Type="http://schemas.openxmlformats.org/officeDocument/2006/relationships/image" Target="../media/image24.png"/><Relationship Id="rId21" Type="http://schemas.openxmlformats.org/officeDocument/2006/relationships/image" Target="../media/image25.png"/><Relationship Id="rId22" Type="http://schemas.openxmlformats.org/officeDocument/2006/relationships/image" Target="../media/image26.png"/><Relationship Id="rId23" Type="http://schemas.openxmlformats.org/officeDocument/2006/relationships/image" Target="../media/image27.png"/><Relationship Id="rId24" Type="http://schemas.openxmlformats.org/officeDocument/2006/relationships/image" Target="../media/image28.png"/><Relationship Id="rId25" Type="http://schemas.openxmlformats.org/officeDocument/2006/relationships/image" Target="../media/image29.png"/><Relationship Id="rId26" Type="http://schemas.openxmlformats.org/officeDocument/2006/relationships/image" Target="../media/image30.png"/><Relationship Id="rId27" Type="http://schemas.openxmlformats.org/officeDocument/2006/relationships/image" Target="../media/image31.png"/><Relationship Id="rId28" Type="http://schemas.openxmlformats.org/officeDocument/2006/relationships/image" Target="../media/image32.png"/><Relationship Id="rId29" Type="http://schemas.openxmlformats.org/officeDocument/2006/relationships/image" Target="../media/image33.png"/><Relationship Id="rId1" Type="http://schemas.openxmlformats.org/officeDocument/2006/relationships/slideLayout" Target="../slideLayouts/slideLayout26.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30" Type="http://schemas.openxmlformats.org/officeDocument/2006/relationships/image" Target="../media/image34.png"/><Relationship Id="rId31" Type="http://schemas.openxmlformats.org/officeDocument/2006/relationships/image" Target="../media/image35.jpeg"/><Relationship Id="rId32" Type="http://schemas.openxmlformats.org/officeDocument/2006/relationships/image" Target="../media/image36.png"/><Relationship Id="rId9" Type="http://schemas.openxmlformats.org/officeDocument/2006/relationships/image" Target="../media/image13.jpeg"/><Relationship Id="rId6" Type="http://schemas.openxmlformats.org/officeDocument/2006/relationships/image" Target="../media/image10.png"/><Relationship Id="rId7" Type="http://schemas.openxmlformats.org/officeDocument/2006/relationships/image" Target="../media/image11.png"/><Relationship Id="rId8" Type="http://schemas.openxmlformats.org/officeDocument/2006/relationships/image" Target="../media/image12.png"/><Relationship Id="rId33" Type="http://schemas.openxmlformats.org/officeDocument/2006/relationships/image" Target="../media/image37.png"/><Relationship Id="rId34" Type="http://schemas.openxmlformats.org/officeDocument/2006/relationships/image" Target="../media/image38.png"/><Relationship Id="rId35" Type="http://schemas.openxmlformats.org/officeDocument/2006/relationships/image" Target="../media/image39.png"/><Relationship Id="rId36" Type="http://schemas.openxmlformats.org/officeDocument/2006/relationships/image" Target="../media/image40.png"/><Relationship Id="rId10" Type="http://schemas.openxmlformats.org/officeDocument/2006/relationships/image" Target="../media/image14.png"/><Relationship Id="rId11" Type="http://schemas.openxmlformats.org/officeDocument/2006/relationships/image" Target="../media/image15.png"/><Relationship Id="rId12" Type="http://schemas.openxmlformats.org/officeDocument/2006/relationships/image" Target="../media/image16.png"/><Relationship Id="rId13" Type="http://schemas.openxmlformats.org/officeDocument/2006/relationships/image" Target="../media/image17.png"/><Relationship Id="rId14" Type="http://schemas.openxmlformats.org/officeDocument/2006/relationships/image" Target="../media/image18.jpeg"/><Relationship Id="rId15" Type="http://schemas.openxmlformats.org/officeDocument/2006/relationships/image" Target="../media/image19.png"/><Relationship Id="rId16" Type="http://schemas.openxmlformats.org/officeDocument/2006/relationships/image" Target="../media/image20.jpeg"/><Relationship Id="rId17" Type="http://schemas.openxmlformats.org/officeDocument/2006/relationships/image" Target="../media/image21.jpeg"/><Relationship Id="rId18" Type="http://schemas.openxmlformats.org/officeDocument/2006/relationships/image" Target="../media/image22.png"/><Relationship Id="rId19" Type="http://schemas.openxmlformats.org/officeDocument/2006/relationships/image" Target="../media/image23.png"/><Relationship Id="rId37" Type="http://schemas.openxmlformats.org/officeDocument/2006/relationships/image" Target="../media/image41.png"/><Relationship Id="rId38" Type="http://schemas.openxmlformats.org/officeDocument/2006/relationships/image" Target="../media/image42.png"/><Relationship Id="rId39" Type="http://schemas.openxmlformats.org/officeDocument/2006/relationships/image" Target="../media/image43.jpeg"/><Relationship Id="rId40" Type="http://schemas.openxmlformats.org/officeDocument/2006/relationships/image" Target="../media/image44.png"/><Relationship Id="rId41" Type="http://schemas.openxmlformats.org/officeDocument/2006/relationships/image" Target="../media/image45.jpeg"/><Relationship Id="rId42" Type="http://schemas.openxmlformats.org/officeDocument/2006/relationships/image" Target="../media/image46.jpeg"/><Relationship Id="rId43" Type="http://schemas.openxmlformats.org/officeDocument/2006/relationships/image" Target="../media/image47.png"/></Relationships>
</file>

<file path=ppt/slides/_rels/slide30.xml.rels><?xml version="1.0" encoding="UTF-8" standalone="yes"?>
<Relationships xmlns="http://schemas.openxmlformats.org/package/2006/relationships"><Relationship Id="rId3" Type="http://schemas.openxmlformats.org/officeDocument/2006/relationships/image" Target="../media/image107.jpeg"/><Relationship Id="rId4" Type="http://schemas.openxmlformats.org/officeDocument/2006/relationships/image" Target="../media/image108.jpeg"/><Relationship Id="rId1" Type="http://schemas.openxmlformats.org/officeDocument/2006/relationships/slideLayout" Target="../slideLayouts/slideLayout21.xml"/><Relationship Id="rId2" Type="http://schemas.openxmlformats.org/officeDocument/2006/relationships/image" Target="../media/image10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109.png"/><Relationship Id="rId3" Type="http://schemas.microsoft.com/office/2007/relationships/hdphoto" Target="../media/hdphoto1.wdp"/></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1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111.jpeg"/><Relationship Id="rId3" Type="http://schemas.openxmlformats.org/officeDocument/2006/relationships/image" Target="../media/image112.png"/></Relationships>
</file>

<file path=ppt/slides/_rels/slide36.xml.rels><?xml version="1.0" encoding="UTF-8" standalone="yes"?>
<Relationships xmlns="http://schemas.openxmlformats.org/package/2006/relationships"><Relationship Id="rId3" Type="http://schemas.openxmlformats.org/officeDocument/2006/relationships/image" Target="../media/image114.jpeg"/><Relationship Id="rId4" Type="http://schemas.openxmlformats.org/officeDocument/2006/relationships/image" Target="../media/image115.png"/><Relationship Id="rId5" Type="http://schemas.openxmlformats.org/officeDocument/2006/relationships/image" Target="../media/image112.png"/><Relationship Id="rId6" Type="http://schemas.openxmlformats.org/officeDocument/2006/relationships/image" Target="../media/image116.png"/><Relationship Id="rId7" Type="http://schemas.openxmlformats.org/officeDocument/2006/relationships/oleObject" Target="../embeddings/oleObject1.bin"/><Relationship Id="rId8" Type="http://schemas.openxmlformats.org/officeDocument/2006/relationships/image" Target="../media/image113.wmf"/><Relationship Id="rId9" Type="http://schemas.openxmlformats.org/officeDocument/2006/relationships/oleObject" Target="../embeddings/oleObject2.bin"/><Relationship Id="rId10" Type="http://schemas.openxmlformats.org/officeDocument/2006/relationships/image" Target="../media/image117.jpeg"/><Relationship Id="rId1" Type="http://schemas.openxmlformats.org/officeDocument/2006/relationships/vmlDrawing" Target="../drawings/vmlDrawing1.vml"/><Relationship Id="rId2"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1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19.jpeg"/><Relationship Id="rId3" Type="http://schemas.openxmlformats.org/officeDocument/2006/relationships/image" Target="../media/image1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48.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3" Type="http://schemas.openxmlformats.org/officeDocument/2006/relationships/image" Target="../media/image122.png"/><Relationship Id="rId4" Type="http://schemas.openxmlformats.org/officeDocument/2006/relationships/image" Target="../media/image123.png"/><Relationship Id="rId5" Type="http://schemas.openxmlformats.org/officeDocument/2006/relationships/image" Target="../media/image124.png"/><Relationship Id="rId1" Type="http://schemas.openxmlformats.org/officeDocument/2006/relationships/slideLayout" Target="../slideLayouts/slideLayout16.xml"/><Relationship Id="rId2" Type="http://schemas.openxmlformats.org/officeDocument/2006/relationships/image" Target="../media/image1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2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2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127.jpeg"/></Relationships>
</file>

<file path=ppt/slides/_rels/slide46.xml.rels><?xml version="1.0" encoding="UTF-8" standalone="yes"?>
<Relationships xmlns="http://schemas.openxmlformats.org/package/2006/relationships"><Relationship Id="rId3" Type="http://schemas.openxmlformats.org/officeDocument/2006/relationships/image" Target="../media/image129.jpeg"/><Relationship Id="rId4" Type="http://schemas.openxmlformats.org/officeDocument/2006/relationships/image" Target="../media/image130.png"/><Relationship Id="rId5" Type="http://schemas.openxmlformats.org/officeDocument/2006/relationships/image" Target="../media/image131.png"/><Relationship Id="rId6" Type="http://schemas.openxmlformats.org/officeDocument/2006/relationships/image" Target="../media/image132.png"/><Relationship Id="rId7" Type="http://schemas.openxmlformats.org/officeDocument/2006/relationships/image" Target="../media/image133.png"/><Relationship Id="rId8" Type="http://schemas.openxmlformats.org/officeDocument/2006/relationships/image" Target="../media/image134.png"/><Relationship Id="rId9" Type="http://schemas.openxmlformats.org/officeDocument/2006/relationships/image" Target="../media/image69.jpeg"/><Relationship Id="rId10" Type="http://schemas.openxmlformats.org/officeDocument/2006/relationships/image" Target="../media/image85.png"/><Relationship Id="rId1" Type="http://schemas.openxmlformats.org/officeDocument/2006/relationships/slideLayout" Target="../slideLayouts/slideLayout26.xml"/><Relationship Id="rId2" Type="http://schemas.openxmlformats.org/officeDocument/2006/relationships/image" Target="../media/image128.jpeg"/></Relationships>
</file>

<file path=ppt/slides/_rels/slide47.xml.rels><?xml version="1.0" encoding="UTF-8" standalone="yes"?>
<Relationships xmlns="http://schemas.openxmlformats.org/package/2006/relationships"><Relationship Id="rId3" Type="http://schemas.openxmlformats.org/officeDocument/2006/relationships/image" Target="../media/image136.jpeg"/><Relationship Id="rId4" Type="http://schemas.openxmlformats.org/officeDocument/2006/relationships/image" Target="../media/image137.jpeg"/><Relationship Id="rId5" Type="http://schemas.openxmlformats.org/officeDocument/2006/relationships/image" Target="../media/image138.jpeg"/><Relationship Id="rId6" Type="http://schemas.openxmlformats.org/officeDocument/2006/relationships/image" Target="../media/image139.jpeg"/><Relationship Id="rId7" Type="http://schemas.openxmlformats.org/officeDocument/2006/relationships/image" Target="../media/image140.jpeg"/><Relationship Id="rId8" Type="http://schemas.openxmlformats.org/officeDocument/2006/relationships/image" Target="../media/image141.jpeg"/><Relationship Id="rId9" Type="http://schemas.openxmlformats.org/officeDocument/2006/relationships/image" Target="../media/image142.jpeg"/><Relationship Id="rId1" Type="http://schemas.openxmlformats.org/officeDocument/2006/relationships/slideLayout" Target="../slideLayouts/slideLayout16.xml"/><Relationship Id="rId2" Type="http://schemas.openxmlformats.org/officeDocument/2006/relationships/image" Target="../media/image135.jpeg"/></Relationships>
</file>

<file path=ppt/slides/_rels/slide48.xml.rels><?xml version="1.0" encoding="UTF-8" standalone="yes"?>
<Relationships xmlns="http://schemas.openxmlformats.org/package/2006/relationships"><Relationship Id="rId3" Type="http://schemas.openxmlformats.org/officeDocument/2006/relationships/image" Target="../media/image129.jpeg"/><Relationship Id="rId4" Type="http://schemas.openxmlformats.org/officeDocument/2006/relationships/image" Target="../media/image130.png"/><Relationship Id="rId5" Type="http://schemas.openxmlformats.org/officeDocument/2006/relationships/image" Target="../media/image131.png"/><Relationship Id="rId6" Type="http://schemas.openxmlformats.org/officeDocument/2006/relationships/image" Target="../media/image132.png"/><Relationship Id="rId7" Type="http://schemas.openxmlformats.org/officeDocument/2006/relationships/image" Target="../media/image133.png"/><Relationship Id="rId8" Type="http://schemas.openxmlformats.org/officeDocument/2006/relationships/image" Target="../media/image134.png"/><Relationship Id="rId9" Type="http://schemas.openxmlformats.org/officeDocument/2006/relationships/image" Target="../media/image69.jpeg"/><Relationship Id="rId10" Type="http://schemas.openxmlformats.org/officeDocument/2006/relationships/image" Target="../media/image85.png"/><Relationship Id="rId1" Type="http://schemas.openxmlformats.org/officeDocument/2006/relationships/slideLayout" Target="../slideLayouts/slideLayout26.xml"/><Relationship Id="rId2" Type="http://schemas.openxmlformats.org/officeDocument/2006/relationships/image" Target="../media/image128.jpeg"/></Relationships>
</file>

<file path=ppt/slides/_rels/slide49.xml.rels><?xml version="1.0" encoding="UTF-8" standalone="yes"?>
<Relationships xmlns="http://schemas.openxmlformats.org/package/2006/relationships"><Relationship Id="rId11" Type="http://schemas.openxmlformats.org/officeDocument/2006/relationships/image" Target="../media/image34.png"/><Relationship Id="rId12" Type="http://schemas.openxmlformats.org/officeDocument/2006/relationships/image" Target="../media/image35.jpe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44.png"/><Relationship Id="rId16" Type="http://schemas.openxmlformats.org/officeDocument/2006/relationships/image" Target="../media/image29.png"/><Relationship Id="rId17" Type="http://schemas.openxmlformats.org/officeDocument/2006/relationships/image" Target="../media/image45.jpeg"/><Relationship Id="rId18" Type="http://schemas.openxmlformats.org/officeDocument/2006/relationships/image" Target="../media/image46.jpeg"/><Relationship Id="rId1" Type="http://schemas.openxmlformats.org/officeDocument/2006/relationships/slideLayout" Target="../slideLayouts/slideLayout26.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23.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s>
</file>

<file path=ppt/slides/_rels/slide5.xml.rels><?xml version="1.0" encoding="UTF-8" standalone="yes"?>
<Relationships xmlns="http://schemas.openxmlformats.org/package/2006/relationships"><Relationship Id="rId11" Type="http://schemas.openxmlformats.org/officeDocument/2006/relationships/image" Target="../media/image49.jpeg"/><Relationship Id="rId12" Type="http://schemas.openxmlformats.org/officeDocument/2006/relationships/image" Target="../media/image50.jpeg"/><Relationship Id="rId13" Type="http://schemas.openxmlformats.org/officeDocument/2006/relationships/image" Target="../media/image51.jpeg"/><Relationship Id="rId14" Type="http://schemas.openxmlformats.org/officeDocument/2006/relationships/image" Target="../media/image9.png"/><Relationship Id="rId15" Type="http://schemas.openxmlformats.org/officeDocument/2006/relationships/image" Target="../media/image10.png"/><Relationship Id="rId16" Type="http://schemas.openxmlformats.org/officeDocument/2006/relationships/image" Target="../media/image26.png"/><Relationship Id="rId17" Type="http://schemas.openxmlformats.org/officeDocument/2006/relationships/image" Target="../media/image7.png"/><Relationship Id="rId18" Type="http://schemas.openxmlformats.org/officeDocument/2006/relationships/image" Target="../media/image8.png"/><Relationship Id="rId1" Type="http://schemas.openxmlformats.org/officeDocument/2006/relationships/slideLayout" Target="../slideLayouts/slideLayout26.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13.jpeg"/><Relationship Id="rId10" Type="http://schemas.openxmlformats.org/officeDocument/2006/relationships/image" Target="../media/image18.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53.jpeg"/><Relationship Id="rId4" Type="http://schemas.openxmlformats.org/officeDocument/2006/relationships/image" Target="../media/image54.jpeg"/><Relationship Id="rId5" Type="http://schemas.openxmlformats.org/officeDocument/2006/relationships/image" Target="../media/image55.jpeg"/><Relationship Id="rId6" Type="http://schemas.openxmlformats.org/officeDocument/2006/relationships/image" Target="../media/image56.jpeg"/><Relationship Id="rId7" Type="http://schemas.openxmlformats.org/officeDocument/2006/relationships/image" Target="../media/image57.jpeg"/><Relationship Id="rId8" Type="http://schemas.openxmlformats.org/officeDocument/2006/relationships/image" Target="../media/image58.jpeg"/><Relationship Id="rId9" Type="http://schemas.openxmlformats.org/officeDocument/2006/relationships/image" Target="../media/image59.png"/><Relationship Id="rId10" Type="http://schemas.openxmlformats.org/officeDocument/2006/relationships/image" Target="../media/image60.jpeg"/><Relationship Id="rId11" Type="http://schemas.openxmlformats.org/officeDocument/2006/relationships/image" Target="../media/image61.jpeg"/><Relationship Id="rId1" Type="http://schemas.openxmlformats.org/officeDocument/2006/relationships/slideLayout" Target="../slideLayouts/slideLayout20.xml"/><Relationship Id="rId2" Type="http://schemas.openxmlformats.org/officeDocument/2006/relationships/image" Target="../media/image5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62.jpeg"/></Relationships>
</file>

<file path=ppt/slides/_rels/slide9.xml.rels><?xml version="1.0" encoding="UTF-8" standalone="yes"?>
<Relationships xmlns="http://schemas.openxmlformats.org/package/2006/relationships"><Relationship Id="rId3" Type="http://schemas.openxmlformats.org/officeDocument/2006/relationships/image" Target="../media/image64.jpeg"/><Relationship Id="rId4" Type="http://schemas.openxmlformats.org/officeDocument/2006/relationships/image" Target="../media/image65.jpeg"/><Relationship Id="rId5" Type="http://schemas.openxmlformats.org/officeDocument/2006/relationships/image" Target="../media/image66.jpeg"/><Relationship Id="rId6" Type="http://schemas.openxmlformats.org/officeDocument/2006/relationships/image" Target="../media/image67.jpeg"/><Relationship Id="rId1" Type="http://schemas.openxmlformats.org/officeDocument/2006/relationships/slideLayout" Target="../slideLayouts/slideLayout21.xml"/><Relationship Id="rId2" Type="http://schemas.openxmlformats.org/officeDocument/2006/relationships/image" Target="../media/image6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776636" y="2780928"/>
            <a:ext cx="8638728" cy="1470025"/>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buFontTx/>
            </a:pPr>
            <a:endParaRPr lang="zh-CN" altLang="zh-CN" b="1" dirty="0">
              <a:solidFill>
                <a:schemeClr val="bg1"/>
              </a:solidFill>
              <a:latin typeface="Calibri" pitchFamily="34" charset="0"/>
              <a:ea typeface="+mn-ea"/>
            </a:endParaRPr>
          </a:p>
        </p:txBody>
      </p:sp>
      <p:sp>
        <p:nvSpPr>
          <p:cNvPr id="3" name="Rectangle 3"/>
          <p:cNvSpPr txBox="1">
            <a:spLocks noChangeArrowheads="1"/>
          </p:cNvSpPr>
          <p:nvPr/>
        </p:nvSpPr>
        <p:spPr>
          <a:xfrm>
            <a:off x="2895600" y="3886200"/>
            <a:ext cx="6400800" cy="1752600"/>
          </a:xfrm>
          <a:prstGeom prst="rect">
            <a:avLst/>
          </a:prstGeom>
        </p:spPr>
        <p:txBody>
          <a:bodyPr>
            <a:normAutofit/>
          </a:bodyPr>
          <a:lstStyle>
            <a:lvl1pPr marL="228600" indent="-228600" algn="l" defTabSz="914400" rtl="0" eaLnBrk="1" latinLnBrk="0" hangingPunct="1">
              <a:lnSpc>
                <a:spcPct val="90000"/>
              </a:lnSpc>
              <a:spcBef>
                <a:spcPts val="1000"/>
              </a:spcBef>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a:lstStyle>
          <a:p>
            <a:pPr marL="0" indent="0" algn="ctr" fontAlgn="auto">
              <a:spcAft>
                <a:spcPts val="0"/>
              </a:spcAft>
              <a:buNone/>
            </a:pPr>
            <a:endParaRPr lang="zh-CN" altLang="zh-CN" dirty="0">
              <a:latin typeface="Calibri" pitchFamily="34" charset="0"/>
            </a:endParaRPr>
          </a:p>
        </p:txBody>
      </p:sp>
      <p:sp>
        <p:nvSpPr>
          <p:cNvPr id="4" name="Rectangle 2"/>
          <p:cNvSpPr txBox="1">
            <a:spLocks noChangeArrowheads="1"/>
          </p:cNvSpPr>
          <p:nvPr/>
        </p:nvSpPr>
        <p:spPr>
          <a:xfrm>
            <a:off x="1929036" y="2933328"/>
            <a:ext cx="8638728" cy="1470025"/>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buFontTx/>
            </a:pPr>
            <a:endParaRPr lang="zh-CN" altLang="zh-CN" b="1" dirty="0">
              <a:solidFill>
                <a:schemeClr val="bg1"/>
              </a:solidFill>
              <a:latin typeface="Calibri" pitchFamily="34" charset="0"/>
              <a:ea typeface="+mn-ea"/>
            </a:endParaRPr>
          </a:p>
        </p:txBody>
      </p:sp>
      <p:sp>
        <p:nvSpPr>
          <p:cNvPr id="5" name="文本框 4"/>
          <p:cNvSpPr txBox="1"/>
          <p:nvPr/>
        </p:nvSpPr>
        <p:spPr>
          <a:xfrm>
            <a:off x="3151610" y="4365104"/>
            <a:ext cx="5904656" cy="368300"/>
          </a:xfrm>
          <a:prstGeom prst="rect">
            <a:avLst/>
          </a:prstGeom>
          <a:noFill/>
        </p:spPr>
        <p:txBody>
          <a:bodyPr wrap="square" rtlCol="0">
            <a:spAutoFit/>
          </a:bodyPr>
          <a:lstStyle/>
          <a:p>
            <a:pPr algn="ctr"/>
            <a:r>
              <a:rPr lang="en-US" altLang="zh-CN" dirty="0" err="1" smtClean="0">
                <a:solidFill>
                  <a:schemeClr val="bg1"/>
                </a:solidFill>
                <a:latin typeface="Calibri" pitchFamily="34" charset="0"/>
              </a:rPr>
              <a:t>Sicon</a:t>
            </a:r>
            <a:r>
              <a:rPr lang="en-US" altLang="zh-CN" dirty="0" smtClean="0">
                <a:solidFill>
                  <a:schemeClr val="bg1"/>
                </a:solidFill>
                <a:latin typeface="Calibri" pitchFamily="34" charset="0"/>
              </a:rPr>
              <a:t> Chat Union Electric </a:t>
            </a:r>
            <a:r>
              <a:rPr lang="en-US" altLang="zh-CN" dirty="0" err="1" smtClean="0">
                <a:solidFill>
                  <a:schemeClr val="bg1"/>
                </a:solidFill>
                <a:latin typeface="Calibri" pitchFamily="34" charset="0"/>
              </a:rPr>
              <a:t>Co.,Ltd</a:t>
            </a:r>
            <a:r>
              <a:rPr lang="en-US" altLang="zh-CN" dirty="0" smtClean="0">
                <a:solidFill>
                  <a:schemeClr val="bg1"/>
                </a:solidFill>
                <a:latin typeface="Calibri" pitchFamily="34" charset="0"/>
              </a:rPr>
              <a:t> | SCU Power Systems B.V.</a:t>
            </a:r>
          </a:p>
        </p:txBody>
      </p:sp>
      <p:sp>
        <p:nvSpPr>
          <p:cNvPr id="6" name="文本框 3"/>
          <p:cNvSpPr txBox="1"/>
          <p:nvPr/>
        </p:nvSpPr>
        <p:spPr>
          <a:xfrm>
            <a:off x="2251510" y="2996952"/>
            <a:ext cx="7704855" cy="707886"/>
          </a:xfrm>
          <a:prstGeom prst="rect">
            <a:avLst/>
          </a:prstGeom>
          <a:noFill/>
        </p:spPr>
        <p:txBody>
          <a:bodyPr wrap="square" rtlCol="0">
            <a:spAutoFit/>
          </a:bodyPr>
          <a:lstStyle/>
          <a:p>
            <a:pPr algn="ctr"/>
            <a:r>
              <a:rPr lang="en-US" altLang="zh-CN" sz="4000" b="1" dirty="0" smtClean="0">
                <a:solidFill>
                  <a:schemeClr val="bg1"/>
                </a:solidFill>
                <a:latin typeface="Avenir Book"/>
                <a:cs typeface="Avenir Book"/>
              </a:rPr>
              <a:t>The Future in Power Protection</a:t>
            </a:r>
            <a:endParaRPr lang="zh-CN" altLang="en-US" sz="4000" b="1" dirty="0" smtClean="0">
              <a:solidFill>
                <a:schemeClr val="bg1"/>
              </a:solidFill>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CMS120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8368" y="4365104"/>
            <a:ext cx="3384376" cy="2396018"/>
          </a:xfrm>
          <a:prstGeom prst="rect">
            <a:avLst/>
          </a:prstGeom>
        </p:spPr>
      </p:pic>
      <p:sp>
        <p:nvSpPr>
          <p:cNvPr id="152579" name="矩形 5"/>
          <p:cNvSpPr>
            <a:spLocks noGrp="1" noChangeArrowheads="1"/>
          </p:cNvSpPr>
          <p:nvPr>
            <p:ph type="ctrTitle" idx="4294967295"/>
          </p:nvPr>
        </p:nvSpPr>
        <p:spPr>
          <a:xfrm>
            <a:off x="797065" y="520885"/>
            <a:ext cx="11167408" cy="1071563"/>
          </a:xfrm>
        </p:spPr>
        <p:txBody>
          <a:bodyPr vert="horz" wrap="square" lIns="80037" tIns="40018" rIns="80037" bIns="40018" numCol="1" anchor="t" anchorCtr="0" compatLnSpc="1">
            <a:normAutofit/>
          </a:bodyPr>
          <a:lstStyle/>
          <a:p>
            <a:pPr eaLnBrk="0" fontAlgn="base" hangingPunct="0">
              <a:lnSpc>
                <a:spcPct val="130000"/>
              </a:lnSpc>
              <a:spcAft>
                <a:spcPct val="0"/>
              </a:spcAft>
              <a:buFont typeface="Arial" pitchFamily="34" charset="0"/>
              <a:defRPr/>
            </a:pPr>
            <a:r>
              <a:rPr lang="en-US" altLang="zh-CN" sz="3200" b="1" kern="0" dirty="0" err="1" smtClean="0">
                <a:solidFill>
                  <a:srgbClr val="006835"/>
                </a:solidFill>
                <a:latin typeface="Avenir Black"/>
                <a:ea typeface="黑体" pitchFamily="49" charset="-122"/>
                <a:cs typeface="Avenir Black"/>
              </a:rPr>
              <a:t>Optimised</a:t>
            </a:r>
            <a:r>
              <a:rPr lang="en-US" altLang="zh-CN" sz="3200" b="1" kern="0" dirty="0" smtClean="0">
                <a:solidFill>
                  <a:srgbClr val="006835"/>
                </a:solidFill>
                <a:latin typeface="Avenir Black"/>
                <a:ea typeface="黑体" pitchFamily="49" charset="-122"/>
                <a:cs typeface="Avenir Black"/>
              </a:rPr>
              <a:t> design</a:t>
            </a:r>
            <a:endParaRPr lang="zh-CN" altLang="en-US" sz="3200" b="1" kern="0" dirty="0" smtClean="0">
              <a:solidFill>
                <a:srgbClr val="006835"/>
              </a:solidFill>
              <a:latin typeface="Avenir Black"/>
              <a:ea typeface="黑体" pitchFamily="49" charset="-122"/>
              <a:cs typeface="Avenir Black"/>
            </a:endParaRPr>
          </a:p>
        </p:txBody>
      </p:sp>
      <p:pic>
        <p:nvPicPr>
          <p:cNvPr id="6" name="Picture 5" descr="E:\图片\新CMS\产品渲染图——2014.1.20终\产品渲染图——2014.1.20终\CMS系列\CM系列模块\CM40\CM40-2.8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3007" y="4408024"/>
            <a:ext cx="1789974" cy="1006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E:\图片\新CMS\产品渲染图——2014.1.20终\产品渲染图——2014.1.20终\CMS系列\CM系列模块\CM25\CM25III-2.8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4447" y="3217625"/>
            <a:ext cx="1678101" cy="783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E:\图片\新CMS\产品渲染图——2014.1.20终\产品渲染图——2014.1.20终\CMS系列\CM系列模块\CM10\CM10III.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0976" y="2139100"/>
            <a:ext cx="1734037" cy="67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8"/>
          <p:cNvSpPr txBox="1"/>
          <p:nvPr/>
        </p:nvSpPr>
        <p:spPr>
          <a:xfrm>
            <a:off x="2711624" y="4306744"/>
            <a:ext cx="841897" cy="307777"/>
          </a:xfrm>
          <a:prstGeom prst="rect">
            <a:avLst/>
          </a:prstGeom>
          <a:noFill/>
        </p:spPr>
        <p:txBody>
          <a:bodyPr wrap="none" rtlCol="0">
            <a:spAutoFit/>
          </a:bodyPr>
          <a:lstStyle/>
          <a:p>
            <a:r>
              <a:rPr lang="en-US" altLang="zh-CN" sz="1400" dirty="0" smtClean="0">
                <a:latin typeface="Calibri" pitchFamily="34" charset="0"/>
              </a:rPr>
              <a:t>CMS-50</a:t>
            </a:r>
          </a:p>
        </p:txBody>
      </p:sp>
      <p:sp>
        <p:nvSpPr>
          <p:cNvPr id="10" name="文本框 9"/>
          <p:cNvSpPr txBox="1"/>
          <p:nvPr/>
        </p:nvSpPr>
        <p:spPr>
          <a:xfrm>
            <a:off x="3423097" y="4293096"/>
            <a:ext cx="941283" cy="307777"/>
          </a:xfrm>
          <a:prstGeom prst="rect">
            <a:avLst/>
          </a:prstGeom>
          <a:noFill/>
        </p:spPr>
        <p:txBody>
          <a:bodyPr wrap="none" rtlCol="0">
            <a:spAutoFit/>
          </a:bodyPr>
          <a:lstStyle/>
          <a:p>
            <a:r>
              <a:rPr lang="en-US" altLang="zh-CN" sz="1400" dirty="0" smtClean="0">
                <a:latin typeface="Calibri" pitchFamily="34" charset="0"/>
              </a:rPr>
              <a:t>CMS-100</a:t>
            </a:r>
          </a:p>
        </p:txBody>
      </p:sp>
      <p:sp>
        <p:nvSpPr>
          <p:cNvPr id="11" name="文本框 10"/>
          <p:cNvSpPr txBox="1"/>
          <p:nvPr/>
        </p:nvSpPr>
        <p:spPr>
          <a:xfrm>
            <a:off x="4249376" y="4306743"/>
            <a:ext cx="941283" cy="307777"/>
          </a:xfrm>
          <a:prstGeom prst="rect">
            <a:avLst/>
          </a:prstGeom>
          <a:noFill/>
        </p:spPr>
        <p:txBody>
          <a:bodyPr wrap="none" rtlCol="0">
            <a:spAutoFit/>
          </a:bodyPr>
          <a:lstStyle/>
          <a:p>
            <a:r>
              <a:rPr lang="en-US" altLang="zh-CN" sz="1400" dirty="0" smtClean="0">
                <a:latin typeface="Calibri" pitchFamily="34" charset="0"/>
              </a:rPr>
              <a:t>CMS-150</a:t>
            </a:r>
          </a:p>
        </p:txBody>
      </p:sp>
      <p:sp>
        <p:nvSpPr>
          <p:cNvPr id="12" name="文本框 11"/>
          <p:cNvSpPr txBox="1"/>
          <p:nvPr/>
        </p:nvSpPr>
        <p:spPr>
          <a:xfrm>
            <a:off x="5117014" y="4320390"/>
            <a:ext cx="941283" cy="307777"/>
          </a:xfrm>
          <a:prstGeom prst="rect">
            <a:avLst/>
          </a:prstGeom>
          <a:noFill/>
        </p:spPr>
        <p:txBody>
          <a:bodyPr wrap="none" rtlCol="0">
            <a:spAutoFit/>
          </a:bodyPr>
          <a:lstStyle/>
          <a:p>
            <a:r>
              <a:rPr lang="en-US" altLang="zh-CN" sz="1400" dirty="0" smtClean="0">
                <a:latin typeface="Calibri" pitchFamily="34" charset="0"/>
              </a:rPr>
              <a:t>CMS-250</a:t>
            </a:r>
          </a:p>
        </p:txBody>
      </p:sp>
      <p:sp>
        <p:nvSpPr>
          <p:cNvPr id="13" name="文本框 12"/>
          <p:cNvSpPr txBox="1"/>
          <p:nvPr/>
        </p:nvSpPr>
        <p:spPr>
          <a:xfrm>
            <a:off x="6805991" y="4322959"/>
            <a:ext cx="941283" cy="307777"/>
          </a:xfrm>
          <a:prstGeom prst="rect">
            <a:avLst/>
          </a:prstGeom>
          <a:noFill/>
        </p:spPr>
        <p:txBody>
          <a:bodyPr wrap="none" rtlCol="0">
            <a:spAutoFit/>
          </a:bodyPr>
          <a:lstStyle/>
          <a:p>
            <a:r>
              <a:rPr lang="en-US" altLang="zh-CN" sz="1400" dirty="0" smtClean="0">
                <a:solidFill>
                  <a:srgbClr val="0000CC"/>
                </a:solidFill>
                <a:latin typeface="Calibri" pitchFamily="34" charset="0"/>
              </a:rPr>
              <a:t>CMS-500</a:t>
            </a:r>
          </a:p>
        </p:txBody>
      </p:sp>
      <p:sp>
        <p:nvSpPr>
          <p:cNvPr id="14" name="文本框 13"/>
          <p:cNvSpPr txBox="1"/>
          <p:nvPr/>
        </p:nvSpPr>
        <p:spPr>
          <a:xfrm>
            <a:off x="8606294" y="4322961"/>
            <a:ext cx="941283" cy="307777"/>
          </a:xfrm>
          <a:prstGeom prst="rect">
            <a:avLst/>
          </a:prstGeom>
          <a:noFill/>
        </p:spPr>
        <p:txBody>
          <a:bodyPr wrap="none" rtlCol="0">
            <a:spAutoFit/>
          </a:bodyPr>
          <a:lstStyle/>
          <a:p>
            <a:r>
              <a:rPr lang="en-US" altLang="zh-CN" sz="1400" dirty="0" smtClean="0">
                <a:solidFill>
                  <a:srgbClr val="0000CC"/>
                </a:solidFill>
                <a:latin typeface="Calibri" pitchFamily="34" charset="0"/>
              </a:rPr>
              <a:t>CMS-800</a:t>
            </a:r>
          </a:p>
        </p:txBody>
      </p:sp>
      <p:pic>
        <p:nvPicPr>
          <p:cNvPr id="15" name="图片 14"/>
          <p:cNvPicPr>
            <a:picLocks noChangeAspect="1"/>
          </p:cNvPicPr>
          <p:nvPr/>
        </p:nvPicPr>
        <p:blipFill rotWithShape="1">
          <a:blip r:embed="rId6" cstate="print">
            <a:extLst>
              <a:ext uri="{28A0092B-C50C-407E-A947-70E740481C1C}">
                <a14:useLocalDpi xmlns:a14="http://schemas.microsoft.com/office/drawing/2010/main" val="0"/>
              </a:ext>
            </a:extLst>
          </a:blip>
          <a:srcRect l="5696" t="11151" r="3333" b="21650"/>
          <a:stretch>
            <a:fillRect/>
          </a:stretch>
        </p:blipFill>
        <p:spPr>
          <a:xfrm>
            <a:off x="2711624" y="1556792"/>
            <a:ext cx="7519625" cy="2779743"/>
          </a:xfrm>
          <a:prstGeom prst="rect">
            <a:avLst/>
          </a:prstGeom>
        </p:spPr>
      </p:pic>
      <p:sp>
        <p:nvSpPr>
          <p:cNvPr id="16" name="文本框 15"/>
          <p:cNvSpPr txBox="1"/>
          <p:nvPr/>
        </p:nvSpPr>
        <p:spPr>
          <a:xfrm>
            <a:off x="5921485" y="4320390"/>
            <a:ext cx="941283" cy="307777"/>
          </a:xfrm>
          <a:prstGeom prst="rect">
            <a:avLst/>
          </a:prstGeom>
          <a:noFill/>
        </p:spPr>
        <p:txBody>
          <a:bodyPr wrap="none" rtlCol="0">
            <a:spAutoFit/>
          </a:bodyPr>
          <a:lstStyle/>
          <a:p>
            <a:r>
              <a:rPr lang="en-US" altLang="zh-CN" sz="1400" dirty="0" smtClean="0">
                <a:solidFill>
                  <a:srgbClr val="0000CC"/>
                </a:solidFill>
                <a:latin typeface="Calibri" pitchFamily="34" charset="0"/>
              </a:rPr>
              <a:t>CMS-350</a:t>
            </a:r>
          </a:p>
        </p:txBody>
      </p:sp>
      <p:sp>
        <p:nvSpPr>
          <p:cNvPr id="17" name="文本框 16"/>
          <p:cNvSpPr txBox="1"/>
          <p:nvPr/>
        </p:nvSpPr>
        <p:spPr>
          <a:xfrm>
            <a:off x="1229688" y="2764201"/>
            <a:ext cx="788121" cy="369332"/>
          </a:xfrm>
          <a:prstGeom prst="rect">
            <a:avLst/>
          </a:prstGeom>
          <a:noFill/>
        </p:spPr>
        <p:txBody>
          <a:bodyPr wrap="none" rtlCol="0">
            <a:spAutoFit/>
          </a:bodyPr>
          <a:lstStyle/>
          <a:p>
            <a:r>
              <a:rPr lang="en-US" altLang="zh-CN" dirty="0" smtClean="0">
                <a:latin typeface="Calibri" pitchFamily="34" charset="0"/>
              </a:rPr>
              <a:t>10kVA</a:t>
            </a:r>
          </a:p>
        </p:txBody>
      </p:sp>
      <p:sp>
        <p:nvSpPr>
          <p:cNvPr id="18" name="文本框 17"/>
          <p:cNvSpPr txBox="1"/>
          <p:nvPr/>
        </p:nvSpPr>
        <p:spPr>
          <a:xfrm>
            <a:off x="1229688" y="3889987"/>
            <a:ext cx="788121" cy="369332"/>
          </a:xfrm>
          <a:prstGeom prst="rect">
            <a:avLst/>
          </a:prstGeom>
          <a:noFill/>
        </p:spPr>
        <p:txBody>
          <a:bodyPr wrap="none" rtlCol="0">
            <a:spAutoFit/>
          </a:bodyPr>
          <a:lstStyle/>
          <a:p>
            <a:r>
              <a:rPr lang="en-US" altLang="zh-CN" dirty="0" smtClean="0">
                <a:latin typeface="Calibri" pitchFamily="34" charset="0"/>
              </a:rPr>
              <a:t>25kVA</a:t>
            </a:r>
          </a:p>
        </p:txBody>
      </p:sp>
      <p:sp>
        <p:nvSpPr>
          <p:cNvPr id="19" name="文本框 18"/>
          <p:cNvSpPr txBox="1"/>
          <p:nvPr/>
        </p:nvSpPr>
        <p:spPr>
          <a:xfrm>
            <a:off x="1229688" y="5271319"/>
            <a:ext cx="788121" cy="369332"/>
          </a:xfrm>
          <a:prstGeom prst="rect">
            <a:avLst/>
          </a:prstGeom>
          <a:noFill/>
        </p:spPr>
        <p:txBody>
          <a:bodyPr wrap="none" rtlCol="0">
            <a:spAutoFit/>
          </a:bodyPr>
          <a:lstStyle/>
          <a:p>
            <a:r>
              <a:rPr lang="en-US" altLang="zh-CN" dirty="0" smtClean="0">
                <a:solidFill>
                  <a:srgbClr val="0000CC"/>
                </a:solidFill>
                <a:latin typeface="Calibri" pitchFamily="34" charset="0"/>
              </a:rPr>
              <a:t>50kVA</a:t>
            </a:r>
          </a:p>
        </p:txBody>
      </p:sp>
      <p:sp>
        <p:nvSpPr>
          <p:cNvPr id="20" name="Rectangle 4"/>
          <p:cNvSpPr>
            <a:spLocks noGrp="1" noChangeArrowheads="1"/>
          </p:cNvSpPr>
          <p:nvPr/>
        </p:nvSpPr>
        <p:spPr bwMode="auto">
          <a:xfrm>
            <a:off x="3872054" y="5188745"/>
            <a:ext cx="7286625"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nSpc>
                <a:spcPct val="150000"/>
              </a:lnSpc>
              <a:spcBef>
                <a:spcPct val="20000"/>
              </a:spcBef>
              <a:buFontTx/>
              <a:buChar char="•"/>
            </a:pPr>
            <a:r>
              <a:rPr lang="en-US" altLang="zh-CN" sz="2000" b="1" dirty="0" smtClean="0">
                <a:latin typeface="Calibri" pitchFamily="34" charset="0"/>
              </a:rPr>
              <a:t>50KVA module, highest power density</a:t>
            </a:r>
          </a:p>
          <a:p>
            <a:pPr>
              <a:lnSpc>
                <a:spcPct val="150000"/>
              </a:lnSpc>
              <a:spcBef>
                <a:spcPct val="20000"/>
              </a:spcBef>
              <a:buFontTx/>
              <a:buChar char="•"/>
            </a:pPr>
            <a:r>
              <a:rPr lang="en-US" altLang="zh-CN" sz="2000" b="1" dirty="0" smtClean="0">
                <a:latin typeface="Calibri" pitchFamily="34" charset="0"/>
              </a:rPr>
              <a:t>one breaker system</a:t>
            </a:r>
            <a:r>
              <a:rPr lang="en-US" altLang="zh-CN" sz="2000" b="1" dirty="0">
                <a:latin typeface="Calibri" pitchFamily="34" charset="0"/>
              </a:rPr>
              <a:t> </a:t>
            </a:r>
            <a:r>
              <a:rPr lang="en-US" altLang="zh-CN" sz="2000" b="1" dirty="0" smtClean="0">
                <a:latin typeface="Calibri" pitchFamily="34" charset="0"/>
              </a:rPr>
              <a:t>for cost efficiency</a:t>
            </a:r>
            <a:endParaRPr lang="zh-CN" altLang="en-US" sz="2000" b="1" dirty="0" smtClean="0">
              <a:latin typeface="Calibri" pitchFamily="34" charset="0"/>
            </a:endParaRPr>
          </a:p>
        </p:txBody>
      </p:sp>
      <p:sp>
        <p:nvSpPr>
          <p:cNvPr id="21" name="文本框 13"/>
          <p:cNvSpPr txBox="1"/>
          <p:nvPr/>
        </p:nvSpPr>
        <p:spPr>
          <a:xfrm>
            <a:off x="10560496" y="3933056"/>
            <a:ext cx="935335" cy="307777"/>
          </a:xfrm>
          <a:prstGeom prst="rect">
            <a:avLst/>
          </a:prstGeom>
          <a:noFill/>
        </p:spPr>
        <p:txBody>
          <a:bodyPr wrap="none" rtlCol="0">
            <a:spAutoFit/>
          </a:bodyPr>
          <a:lstStyle/>
          <a:p>
            <a:r>
              <a:rPr lang="en-US" altLang="zh-CN" sz="1400" dirty="0" smtClean="0">
                <a:solidFill>
                  <a:srgbClr val="0000CC"/>
                </a:solidFill>
                <a:latin typeface="Calibri" pitchFamily="34" charset="0"/>
              </a:rPr>
              <a:t>CMS-1200</a:t>
            </a:r>
          </a:p>
        </p:txBody>
      </p:sp>
      <p:pic>
        <p:nvPicPr>
          <p:cNvPr id="22" name="图片 13" descr="wire mode"/>
          <p:cNvPicPr>
            <a:picLocks noChangeAspect="1" noChangeArrowheads="1"/>
          </p:cNvPicPr>
          <p:nvPr/>
        </p:nvPicPr>
        <p:blipFill>
          <a:blip r:embed="rId7">
            <a:extLst>
              <a:ext uri="{28A0092B-C50C-407E-A947-70E740481C1C}">
                <a14:useLocalDpi xmlns:a14="http://schemas.microsoft.com/office/drawing/2010/main" val="0"/>
              </a:ext>
            </a:extLst>
          </a:blip>
          <a:srcRect l="10181" t="8272" r="15973" b="1816"/>
          <a:stretch>
            <a:fillRect/>
          </a:stretch>
        </p:blipFill>
        <p:spPr bwMode="auto">
          <a:xfrm>
            <a:off x="8760296" y="4797152"/>
            <a:ext cx="61912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childTnLst>
                          </p:cTn>
                        </p:par>
                        <p:par>
                          <p:cTn id="10" fill="hold">
                            <p:stCondLst>
                              <p:cond delay="1500"/>
                            </p:stCondLst>
                            <p:childTnLst>
                              <p:par>
                                <p:cTn id="11" presetID="53"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750" fill="hold"/>
                                        <p:tgtEl>
                                          <p:spTgt spid="7"/>
                                        </p:tgtEl>
                                        <p:attrNameLst>
                                          <p:attrName>ppt_w</p:attrName>
                                        </p:attrNameLst>
                                      </p:cBhvr>
                                      <p:tavLst>
                                        <p:tav tm="0">
                                          <p:val>
                                            <p:fltVal val="0"/>
                                          </p:val>
                                        </p:tav>
                                        <p:tav tm="100000">
                                          <p:val>
                                            <p:strVal val="#ppt_w"/>
                                          </p:val>
                                        </p:tav>
                                      </p:tavLst>
                                    </p:anim>
                                    <p:anim calcmode="lin" valueType="num">
                                      <p:cBhvr>
                                        <p:cTn id="14" dur="750" fill="hold"/>
                                        <p:tgtEl>
                                          <p:spTgt spid="7"/>
                                        </p:tgtEl>
                                        <p:attrNameLst>
                                          <p:attrName>ppt_h</p:attrName>
                                        </p:attrNameLst>
                                      </p:cBhvr>
                                      <p:tavLst>
                                        <p:tav tm="0">
                                          <p:val>
                                            <p:fltVal val="0"/>
                                          </p:val>
                                        </p:tav>
                                        <p:tav tm="100000">
                                          <p:val>
                                            <p:strVal val="#ppt_h"/>
                                          </p:val>
                                        </p:tav>
                                      </p:tavLst>
                                    </p:anim>
                                    <p:animEffect transition="in" filter="fade">
                                      <p:cBhvr>
                                        <p:cTn id="15" dur="750"/>
                                        <p:tgtEl>
                                          <p:spTgt spid="7"/>
                                        </p:tgtEl>
                                      </p:cBhvr>
                                    </p:animEffect>
                                  </p:childTnLst>
                                </p:cTn>
                              </p:par>
                            </p:childTnLst>
                          </p:cTn>
                        </p:par>
                        <p:par>
                          <p:cTn id="16" fill="hold">
                            <p:stCondLst>
                              <p:cond delay="2500"/>
                            </p:stCondLst>
                            <p:childTnLst>
                              <p:par>
                                <p:cTn id="17" presetID="53" presetClass="entr" presetSubtype="16"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750" fill="hold"/>
                                        <p:tgtEl>
                                          <p:spTgt spid="6"/>
                                        </p:tgtEl>
                                        <p:attrNameLst>
                                          <p:attrName>ppt_w</p:attrName>
                                        </p:attrNameLst>
                                      </p:cBhvr>
                                      <p:tavLst>
                                        <p:tav tm="0">
                                          <p:val>
                                            <p:fltVal val="0"/>
                                          </p:val>
                                        </p:tav>
                                        <p:tav tm="100000">
                                          <p:val>
                                            <p:strVal val="#ppt_w"/>
                                          </p:val>
                                        </p:tav>
                                      </p:tavLst>
                                    </p:anim>
                                    <p:anim calcmode="lin" valueType="num">
                                      <p:cBhvr>
                                        <p:cTn id="20" dur="750" fill="hold"/>
                                        <p:tgtEl>
                                          <p:spTgt spid="6"/>
                                        </p:tgtEl>
                                        <p:attrNameLst>
                                          <p:attrName>ppt_h</p:attrName>
                                        </p:attrNameLst>
                                      </p:cBhvr>
                                      <p:tavLst>
                                        <p:tav tm="0">
                                          <p:val>
                                            <p:fltVal val="0"/>
                                          </p:val>
                                        </p:tav>
                                        <p:tav tm="100000">
                                          <p:val>
                                            <p:strVal val="#ppt_h"/>
                                          </p:val>
                                        </p:tav>
                                      </p:tavLst>
                                    </p:anim>
                                    <p:animEffect transition="in" filter="fade">
                                      <p:cBhvr>
                                        <p:cTn id="21"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28"/>
          <p:cNvGrpSpPr/>
          <p:nvPr/>
        </p:nvGrpSpPr>
        <p:grpSpPr bwMode="auto">
          <a:xfrm>
            <a:off x="8256238" y="3125030"/>
            <a:ext cx="1080119" cy="792088"/>
            <a:chOff x="4956720" y="3885976"/>
            <a:chExt cx="742618" cy="501078"/>
          </a:xfrm>
        </p:grpSpPr>
        <p:sp>
          <p:nvSpPr>
            <p:cNvPr id="168981" name="椭圆 25"/>
            <p:cNvSpPr>
              <a:spLocks noChangeArrowheads="1"/>
            </p:cNvSpPr>
            <p:nvPr/>
          </p:nvSpPr>
          <p:spPr bwMode="auto">
            <a:xfrm>
              <a:off x="4956720" y="3885976"/>
              <a:ext cx="500066" cy="501078"/>
            </a:xfrm>
            <a:prstGeom prst="ellipse">
              <a:avLst/>
            </a:prstGeom>
            <a:solidFill>
              <a:srgbClr val="80FE22"/>
            </a:solidFill>
            <a:ln>
              <a:noFill/>
            </a:ln>
            <a:extLst>
              <a:ext uri="{91240B29-F687-4f45-9708-019B960494DF}">
                <a14:hiddenLine xmlns:a14="http://schemas.microsoft.com/office/drawing/2010/main" w="9525">
                  <a:solidFill>
                    <a:srgbClr val="000000"/>
                  </a:solidFill>
                  <a:round/>
                </a14:hiddenLine>
              </a:ext>
            </a:extLst>
          </p:spPr>
          <p:txBody>
            <a:bodyPr anchor="ct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endParaRPr lang="zh-CN" altLang="zh-CN">
                <a:solidFill>
                  <a:srgbClr val="FFFFFF"/>
                </a:solidFill>
                <a:latin typeface="Calibri" pitchFamily="34" charset="0"/>
                <a:sym typeface="宋体" pitchFamily="2" charset="-122"/>
              </a:endParaRPr>
            </a:p>
          </p:txBody>
        </p:sp>
        <p:sp>
          <p:nvSpPr>
            <p:cNvPr id="168982" name="TextBox 26"/>
            <p:cNvSpPr>
              <a:spLocks noChangeArrowheads="1"/>
            </p:cNvSpPr>
            <p:nvPr/>
          </p:nvSpPr>
          <p:spPr bwMode="auto">
            <a:xfrm>
              <a:off x="4986256" y="4005669"/>
              <a:ext cx="713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dirty="0" smtClean="0">
                  <a:solidFill>
                    <a:schemeClr val="bg1"/>
                  </a:solidFill>
                  <a:latin typeface="Calibri" pitchFamily="34" charset="0"/>
                  <a:sym typeface="Calibri" pitchFamily="34" charset="0"/>
                </a:rPr>
                <a:t>1200</a:t>
              </a:r>
            </a:p>
          </p:txBody>
        </p:sp>
      </p:grpSp>
      <p:sp>
        <p:nvSpPr>
          <p:cNvPr id="168966" name="直线 30"/>
          <p:cNvSpPr>
            <a:spLocks noChangeShapeType="1"/>
          </p:cNvSpPr>
          <p:nvPr/>
        </p:nvSpPr>
        <p:spPr bwMode="auto">
          <a:xfrm flipV="1">
            <a:off x="4727848" y="3717032"/>
            <a:ext cx="3456383" cy="1224135"/>
          </a:xfrm>
          <a:prstGeom prst="line">
            <a:avLst/>
          </a:prstGeom>
          <a:noFill/>
          <a:ln w="95250">
            <a:solidFill>
              <a:srgbClr val="80FE22"/>
            </a:solidFill>
            <a:miter lim="800000"/>
            <a:tailEnd type="triangle" w="med" len="med"/>
          </a:ln>
          <a:extLst>
            <a:ext uri="{909E8E84-426E-40dd-AFC4-6F175D3DCCD1}">
              <a14:hiddenFill xmlns:a14="http://schemas.microsoft.com/office/drawing/2010/main">
                <a:noFill/>
              </a14:hiddenFill>
            </a:ext>
          </a:extLst>
        </p:spPr>
        <p:txBody>
          <a:bodyPr lIns="87752" tIns="43876" rIns="87752" bIns="43876" anchor="ctr"/>
          <a:lstStyle/>
          <a:p>
            <a:endParaRPr lang="zh-CN" altLang="en-US"/>
          </a:p>
        </p:txBody>
      </p:sp>
      <p:sp>
        <p:nvSpPr>
          <p:cNvPr id="168967" name="TextBox 30"/>
          <p:cNvSpPr>
            <a:spLocks noChangeArrowheads="1"/>
          </p:cNvSpPr>
          <p:nvPr/>
        </p:nvSpPr>
        <p:spPr bwMode="auto">
          <a:xfrm>
            <a:off x="7896200" y="4224020"/>
            <a:ext cx="3792880" cy="337820"/>
          </a:xfrm>
          <a:prstGeom prst="rect">
            <a:avLst/>
          </a:prstGeom>
          <a:solidFill>
            <a:srgbClr val="006835"/>
          </a:solidFill>
          <a:ln>
            <a:solidFill>
              <a:srgbClr val="006835"/>
            </a:solidFill>
          </a:ln>
        </p:spPr>
        <p:style>
          <a:lnRef idx="0">
            <a:schemeClr val="accent1"/>
          </a:lnRef>
          <a:fillRef idx="3">
            <a:schemeClr val="accent1"/>
          </a:fillRef>
          <a:effectRef idx="3">
            <a:schemeClr val="accent1"/>
          </a:effectRef>
          <a:fontRef idx="minor">
            <a:schemeClr val="lt1"/>
          </a:fontRef>
        </p:style>
        <p:txBody>
          <a:bodyPr wrap="squar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en-US" altLang="zh-CN" sz="1600" dirty="0" smtClean="0">
                <a:solidFill>
                  <a:schemeClr val="bg1"/>
                </a:solidFill>
                <a:latin typeface="Calibri" pitchFamily="34" charset="0"/>
                <a:sym typeface="Calibri" pitchFamily="34" charset="0"/>
              </a:rPr>
              <a:t>3 UPS modules, 8 frames</a:t>
            </a:r>
            <a:endParaRPr lang="en-US" altLang="zh-CN" sz="1600" dirty="0">
              <a:solidFill>
                <a:schemeClr val="bg1"/>
              </a:solidFill>
              <a:latin typeface="Calibri" pitchFamily="34" charset="0"/>
              <a:sym typeface="Calibri" pitchFamily="34" charset="0"/>
            </a:endParaRPr>
          </a:p>
        </p:txBody>
      </p:sp>
      <p:grpSp>
        <p:nvGrpSpPr>
          <p:cNvPr id="6" name="组合 29"/>
          <p:cNvGrpSpPr/>
          <p:nvPr/>
        </p:nvGrpSpPr>
        <p:grpSpPr bwMode="auto">
          <a:xfrm>
            <a:off x="3935760" y="4797152"/>
            <a:ext cx="712788" cy="501650"/>
            <a:chOff x="5464078" y="4004504"/>
            <a:chExt cx="713082" cy="501078"/>
          </a:xfrm>
        </p:grpSpPr>
        <p:sp>
          <p:nvSpPr>
            <p:cNvPr id="168979" name="椭圆 25"/>
            <p:cNvSpPr>
              <a:spLocks noChangeArrowheads="1"/>
            </p:cNvSpPr>
            <p:nvPr/>
          </p:nvSpPr>
          <p:spPr bwMode="auto">
            <a:xfrm>
              <a:off x="5606075" y="4004504"/>
              <a:ext cx="500066" cy="501078"/>
            </a:xfrm>
            <a:prstGeom prst="ellipse">
              <a:avLst/>
            </a:prstGeom>
            <a:solidFill>
              <a:srgbClr val="80FE22"/>
            </a:solidFill>
            <a:ln>
              <a:noFill/>
            </a:ln>
            <a:extLst>
              <a:ext uri="{91240B29-F687-4f45-9708-019B960494DF}">
                <a14:hiddenLine xmlns:a14="http://schemas.microsoft.com/office/drawing/2010/main" w="9525">
                  <a:solidFill>
                    <a:srgbClr val="000000"/>
                  </a:solidFill>
                  <a:round/>
                </a14:hiddenLine>
              </a:ext>
            </a:extLst>
          </p:spPr>
          <p:txBody>
            <a:bodyPr anchor="ct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endParaRPr lang="zh-CN" altLang="zh-CN">
                <a:solidFill>
                  <a:srgbClr val="FFFFFF"/>
                </a:solidFill>
                <a:latin typeface="Calibri" pitchFamily="34" charset="0"/>
                <a:sym typeface="宋体" pitchFamily="2" charset="-122"/>
              </a:endParaRPr>
            </a:p>
          </p:txBody>
        </p:sp>
        <p:sp>
          <p:nvSpPr>
            <p:cNvPr id="168980" name="TextBox 26"/>
            <p:cNvSpPr>
              <a:spLocks noChangeArrowheads="1"/>
            </p:cNvSpPr>
            <p:nvPr/>
          </p:nvSpPr>
          <p:spPr bwMode="auto">
            <a:xfrm>
              <a:off x="5464078" y="4085762"/>
              <a:ext cx="713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dirty="0" smtClean="0">
                  <a:solidFill>
                    <a:schemeClr val="bg1"/>
                  </a:solidFill>
                  <a:latin typeface="Calibri" pitchFamily="34" charset="0"/>
                  <a:sym typeface="Calibri" pitchFamily="34" charset="0"/>
                </a:rPr>
                <a:t>50</a:t>
              </a:r>
            </a:p>
          </p:txBody>
        </p:sp>
      </p:grpSp>
      <p:cxnSp>
        <p:nvCxnSpPr>
          <p:cNvPr id="34" name="直接连接符 33"/>
          <p:cNvCxnSpPr/>
          <p:nvPr/>
        </p:nvCxnSpPr>
        <p:spPr bwMode="auto">
          <a:xfrm flipV="1">
            <a:off x="6993757" y="2905918"/>
            <a:ext cx="3244850" cy="1588"/>
          </a:xfrm>
          <a:prstGeom prst="line">
            <a:avLst/>
          </a:prstGeom>
          <a:solidFill>
            <a:schemeClr val="accent1"/>
          </a:solidFill>
          <a:ln w="38100"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cxnSp>
      <p:cxnSp>
        <p:nvCxnSpPr>
          <p:cNvPr id="36" name="直接连接符 35"/>
          <p:cNvCxnSpPr/>
          <p:nvPr/>
        </p:nvCxnSpPr>
        <p:spPr bwMode="auto">
          <a:xfrm rot="5400000">
            <a:off x="6600057" y="3301206"/>
            <a:ext cx="787400" cy="0"/>
          </a:xfrm>
          <a:prstGeom prst="line">
            <a:avLst/>
          </a:prstGeom>
          <a:solidFill>
            <a:schemeClr val="accent1"/>
          </a:solidFill>
          <a:ln w="38100"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cxnSp>
      <p:cxnSp>
        <p:nvCxnSpPr>
          <p:cNvPr id="38" name="直接连接符 37"/>
          <p:cNvCxnSpPr/>
          <p:nvPr/>
        </p:nvCxnSpPr>
        <p:spPr bwMode="auto">
          <a:xfrm>
            <a:off x="4564883" y="3693318"/>
            <a:ext cx="2428875" cy="1588"/>
          </a:xfrm>
          <a:prstGeom prst="line">
            <a:avLst/>
          </a:prstGeom>
          <a:solidFill>
            <a:schemeClr val="accent1"/>
          </a:solidFill>
          <a:ln w="38100"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cxnSp>
      <p:cxnSp>
        <p:nvCxnSpPr>
          <p:cNvPr id="41" name="直接连接符 40"/>
          <p:cNvCxnSpPr/>
          <p:nvPr/>
        </p:nvCxnSpPr>
        <p:spPr bwMode="auto">
          <a:xfrm rot="5400000">
            <a:off x="4171182" y="4087018"/>
            <a:ext cx="787400" cy="0"/>
          </a:xfrm>
          <a:prstGeom prst="line">
            <a:avLst/>
          </a:prstGeom>
          <a:solidFill>
            <a:schemeClr val="accent1"/>
          </a:solidFill>
          <a:ln w="38100"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cxnSp>
      <p:sp>
        <p:nvSpPr>
          <p:cNvPr id="168974" name="TextBox 28"/>
          <p:cNvSpPr>
            <a:spLocks noChangeArrowheads="1"/>
          </p:cNvSpPr>
          <p:nvPr/>
        </p:nvSpPr>
        <p:spPr bwMode="auto">
          <a:xfrm>
            <a:off x="1775520" y="3789045"/>
            <a:ext cx="2779395" cy="581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x-none" sz="1600" dirty="0">
                <a:solidFill>
                  <a:srgbClr val="000000"/>
                </a:solidFill>
                <a:latin typeface="Calibri" pitchFamily="34" charset="0"/>
                <a:ea typeface="宋体" charset="-122"/>
                <a:sym typeface="Calibri" pitchFamily="34" charset="0"/>
              </a:rPr>
              <a:t>Power Module</a:t>
            </a:r>
            <a:r>
              <a:rPr lang="en-US" altLang="zh-CN" sz="1600" dirty="0">
                <a:solidFill>
                  <a:srgbClr val="000000"/>
                </a:solidFill>
                <a:latin typeface="Calibri" pitchFamily="34" charset="0"/>
                <a:sym typeface="Calibri" pitchFamily="34" charset="0"/>
              </a:rPr>
              <a:t>:     10 </a:t>
            </a:r>
            <a:r>
              <a:rPr lang="en-US" altLang="zh-CN" sz="1600" dirty="0" smtClean="0">
                <a:solidFill>
                  <a:srgbClr val="000000"/>
                </a:solidFill>
                <a:latin typeface="Calibri" pitchFamily="34" charset="0"/>
                <a:sym typeface="Calibri" pitchFamily="34" charset="0"/>
              </a:rPr>
              <a:t>kVA</a:t>
            </a:r>
            <a:r>
              <a:rPr lang="zh-CN" altLang="en-US" sz="1600" dirty="0" smtClean="0">
                <a:solidFill>
                  <a:srgbClr val="000000"/>
                </a:solidFill>
                <a:latin typeface="Calibri" pitchFamily="34" charset="0"/>
                <a:sym typeface="Calibri" pitchFamily="34" charset="0"/>
              </a:rPr>
              <a:t>（</a:t>
            </a:r>
            <a:r>
              <a:rPr lang="en-US" altLang="zh-CN" sz="1600" dirty="0" smtClean="0">
                <a:solidFill>
                  <a:srgbClr val="000000"/>
                </a:solidFill>
                <a:latin typeface="Calibri" pitchFamily="34" charset="0"/>
                <a:sym typeface="Calibri" pitchFamily="34" charset="0"/>
              </a:rPr>
              <a:t>2U</a:t>
            </a:r>
            <a:r>
              <a:rPr lang="zh-CN" altLang="en-US" sz="1600" dirty="0" smtClean="0">
                <a:solidFill>
                  <a:srgbClr val="000000"/>
                </a:solidFill>
                <a:latin typeface="Calibri" pitchFamily="34" charset="0"/>
                <a:sym typeface="Calibri" pitchFamily="34" charset="0"/>
              </a:rPr>
              <a:t>）</a:t>
            </a:r>
            <a:endParaRPr lang="en-US" altLang="zh-CN" sz="1600" dirty="0">
              <a:solidFill>
                <a:srgbClr val="000000"/>
              </a:solidFill>
              <a:latin typeface="Calibri" pitchFamily="34" charset="0"/>
              <a:sym typeface="Calibri" pitchFamily="34" charset="0"/>
            </a:endParaRPr>
          </a:p>
          <a:p>
            <a:pPr eaLnBrk="1" hangingPunct="1"/>
            <a:r>
              <a:rPr lang="en-US" altLang="x-none" sz="1600" dirty="0">
                <a:solidFill>
                  <a:srgbClr val="000000"/>
                </a:solidFill>
                <a:latin typeface="Calibri" pitchFamily="34" charset="0"/>
                <a:ea typeface="宋体" charset="-122"/>
                <a:sym typeface="Calibri" pitchFamily="34" charset="0"/>
              </a:rPr>
              <a:t>System Capacity:</a:t>
            </a:r>
            <a:r>
              <a:rPr lang="en-US" altLang="zh-CN" sz="1600" dirty="0" smtClean="0">
                <a:solidFill>
                  <a:srgbClr val="000000"/>
                </a:solidFill>
                <a:latin typeface="Calibri" pitchFamily="34" charset="0"/>
                <a:sym typeface="Calibri" pitchFamily="34" charset="0"/>
              </a:rPr>
              <a:t> 50, 100 </a:t>
            </a:r>
            <a:r>
              <a:rPr lang="en-US" altLang="zh-CN" sz="1600" dirty="0">
                <a:solidFill>
                  <a:srgbClr val="000000"/>
                </a:solidFill>
                <a:latin typeface="Calibri" pitchFamily="34" charset="0"/>
                <a:sym typeface="Calibri" pitchFamily="34" charset="0"/>
              </a:rPr>
              <a:t>kVA</a:t>
            </a:r>
          </a:p>
        </p:txBody>
      </p:sp>
      <p:sp>
        <p:nvSpPr>
          <p:cNvPr id="168976" name="TextBox 28"/>
          <p:cNvSpPr>
            <a:spLocks noChangeArrowheads="1"/>
          </p:cNvSpPr>
          <p:nvPr/>
        </p:nvSpPr>
        <p:spPr bwMode="auto">
          <a:xfrm>
            <a:off x="4223792" y="2939415"/>
            <a:ext cx="2860040" cy="581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x-none" sz="1600" dirty="0">
                <a:solidFill>
                  <a:srgbClr val="000000"/>
                </a:solidFill>
                <a:latin typeface="Calibri" pitchFamily="34" charset="0"/>
                <a:ea typeface="宋体" charset="-122"/>
                <a:sym typeface="Calibri" pitchFamily="34" charset="0"/>
              </a:rPr>
              <a:t>Power Module</a:t>
            </a:r>
            <a:r>
              <a:rPr lang="en-US" altLang="zh-CN" sz="1600" dirty="0">
                <a:solidFill>
                  <a:srgbClr val="000000"/>
                </a:solidFill>
                <a:latin typeface="Calibri" pitchFamily="34" charset="0"/>
                <a:sym typeface="Calibri" pitchFamily="34" charset="0"/>
              </a:rPr>
              <a:t>:     25 k</a:t>
            </a:r>
            <a:r>
              <a:rPr lang="en-US" altLang="zh-CN" sz="1600" dirty="0" smtClean="0">
                <a:solidFill>
                  <a:srgbClr val="000000"/>
                </a:solidFill>
                <a:latin typeface="Calibri" pitchFamily="34" charset="0"/>
                <a:sym typeface="Calibri" pitchFamily="34" charset="0"/>
              </a:rPr>
              <a:t>VA</a:t>
            </a:r>
            <a:r>
              <a:rPr lang="zh-CN" altLang="en-US" sz="1600" dirty="0" smtClean="0">
                <a:solidFill>
                  <a:srgbClr val="000000"/>
                </a:solidFill>
                <a:latin typeface="Calibri" pitchFamily="34" charset="0"/>
                <a:sym typeface="Calibri" pitchFamily="34" charset="0"/>
              </a:rPr>
              <a:t>（</a:t>
            </a:r>
            <a:r>
              <a:rPr lang="en-US" altLang="zh-CN" sz="1600" dirty="0" smtClean="0">
                <a:solidFill>
                  <a:srgbClr val="000000"/>
                </a:solidFill>
                <a:latin typeface="Calibri" pitchFamily="34" charset="0"/>
                <a:sym typeface="Calibri" pitchFamily="34" charset="0"/>
              </a:rPr>
              <a:t>3U</a:t>
            </a:r>
            <a:r>
              <a:rPr lang="zh-CN" altLang="en-US" sz="1600" dirty="0" smtClean="0">
                <a:solidFill>
                  <a:srgbClr val="000000"/>
                </a:solidFill>
                <a:latin typeface="Calibri" pitchFamily="34" charset="0"/>
                <a:sym typeface="Calibri" pitchFamily="34" charset="0"/>
              </a:rPr>
              <a:t>）</a:t>
            </a:r>
            <a:r>
              <a:rPr lang="en-US" altLang="x-none" sz="1600" dirty="0">
                <a:solidFill>
                  <a:srgbClr val="000000"/>
                </a:solidFill>
                <a:latin typeface="Calibri" pitchFamily="34" charset="0"/>
                <a:ea typeface="宋体" charset="-122"/>
                <a:sym typeface="Calibri" pitchFamily="34" charset="0"/>
              </a:rPr>
              <a:t>System Capacity:</a:t>
            </a:r>
            <a:r>
              <a:rPr lang="en-US" altLang="zh-CN" sz="1600" dirty="0">
                <a:solidFill>
                  <a:srgbClr val="000000"/>
                </a:solidFill>
                <a:latin typeface="Calibri" pitchFamily="34" charset="0"/>
                <a:sym typeface="Calibri" pitchFamily="34" charset="0"/>
              </a:rPr>
              <a:t> </a:t>
            </a:r>
            <a:r>
              <a:rPr lang="en-US" altLang="zh-CN" sz="1600" dirty="0" smtClean="0">
                <a:solidFill>
                  <a:srgbClr val="000000"/>
                </a:solidFill>
                <a:latin typeface="Calibri" pitchFamily="34" charset="0"/>
                <a:sym typeface="Calibri" pitchFamily="34" charset="0"/>
              </a:rPr>
              <a:t>150, 250 </a:t>
            </a:r>
            <a:r>
              <a:rPr lang="en-US" altLang="zh-CN" sz="1600" dirty="0">
                <a:solidFill>
                  <a:srgbClr val="000000"/>
                </a:solidFill>
                <a:latin typeface="Calibri" pitchFamily="34" charset="0"/>
                <a:sym typeface="Calibri" pitchFamily="34" charset="0"/>
              </a:rPr>
              <a:t>kVA</a:t>
            </a:r>
          </a:p>
        </p:txBody>
      </p:sp>
      <p:sp>
        <p:nvSpPr>
          <p:cNvPr id="168977" name="矩形 22"/>
          <p:cNvSpPr>
            <a:spLocks noChangeArrowheads="1"/>
          </p:cNvSpPr>
          <p:nvPr/>
        </p:nvSpPr>
        <p:spPr bwMode="auto">
          <a:xfrm>
            <a:off x="2063750" y="5373370"/>
            <a:ext cx="8877300"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nSpc>
                <a:spcPct val="150000"/>
              </a:lnSpc>
              <a:spcBef>
                <a:spcPct val="20000"/>
              </a:spcBef>
              <a:buFontTx/>
              <a:buChar char="•"/>
            </a:pPr>
            <a:r>
              <a:rPr lang="en-US" altLang="x-none" b="1" dirty="0">
                <a:latin typeface="Calibri" pitchFamily="34" charset="0"/>
                <a:ea typeface="宋体" charset="-122"/>
                <a:sym typeface="+mn-ea"/>
              </a:rPr>
              <a:t>Rational Redundancy, </a:t>
            </a:r>
            <a:r>
              <a:rPr lang="en-US" altLang="zh-CN" b="1" dirty="0">
                <a:latin typeface="Calibri" pitchFamily="34" charset="0"/>
              </a:rPr>
              <a:t>4+</a:t>
            </a:r>
            <a:r>
              <a:rPr lang="en-US" altLang="zh-CN" b="1" dirty="0" smtClean="0">
                <a:latin typeface="Calibri" pitchFamily="34" charset="0"/>
              </a:rPr>
              <a:t>1, 8</a:t>
            </a:r>
            <a:r>
              <a:rPr lang="en-US" altLang="zh-CN" b="1" dirty="0">
                <a:latin typeface="Calibri" pitchFamily="34" charset="0"/>
              </a:rPr>
              <a:t>+</a:t>
            </a:r>
            <a:r>
              <a:rPr lang="en-US" altLang="zh-CN" b="1" dirty="0" smtClean="0">
                <a:latin typeface="Calibri" pitchFamily="34" charset="0"/>
              </a:rPr>
              <a:t>2, 12</a:t>
            </a:r>
            <a:r>
              <a:rPr lang="en-US" altLang="zh-CN" b="1" dirty="0">
                <a:latin typeface="Calibri" pitchFamily="34" charset="0"/>
              </a:rPr>
              <a:t>+</a:t>
            </a:r>
            <a:r>
              <a:rPr lang="en-US" altLang="zh-CN" b="1" dirty="0" smtClean="0">
                <a:latin typeface="Calibri" pitchFamily="34" charset="0"/>
              </a:rPr>
              <a:t>3 (advised </a:t>
            </a:r>
            <a:r>
              <a:rPr lang="en-US" altLang="x-none" b="1" dirty="0" smtClean="0">
                <a:latin typeface="Calibri" pitchFamily="34" charset="0"/>
                <a:ea typeface="宋体" charset="-122"/>
                <a:sym typeface="+mn-ea"/>
              </a:rPr>
              <a:t>redundancy </a:t>
            </a:r>
            <a:r>
              <a:rPr lang="en-US" altLang="x-none" b="1" dirty="0">
                <a:latin typeface="Calibri" pitchFamily="34" charset="0"/>
                <a:ea typeface="宋体" charset="-122"/>
                <a:sym typeface="+mn-ea"/>
              </a:rPr>
              <a:t>rate around 10%~20</a:t>
            </a:r>
            <a:r>
              <a:rPr lang="en-US" altLang="x-none" b="1" dirty="0" smtClean="0">
                <a:latin typeface="Calibri" pitchFamily="34" charset="0"/>
                <a:ea typeface="宋体" charset="-122"/>
                <a:sym typeface="+mn-ea"/>
              </a:rPr>
              <a:t>%)</a:t>
            </a:r>
            <a:endParaRPr lang="zh-CN" altLang="en-US" b="1" dirty="0">
              <a:latin typeface="Calibri" pitchFamily="34" charset="0"/>
            </a:endParaRPr>
          </a:p>
        </p:txBody>
      </p:sp>
      <p:cxnSp>
        <p:nvCxnSpPr>
          <p:cNvPr id="26" name="直接连接符 25"/>
          <p:cNvCxnSpPr/>
          <p:nvPr/>
        </p:nvCxnSpPr>
        <p:spPr bwMode="auto">
          <a:xfrm>
            <a:off x="2174108" y="4490243"/>
            <a:ext cx="2428875" cy="1588"/>
          </a:xfrm>
          <a:prstGeom prst="line">
            <a:avLst/>
          </a:prstGeom>
          <a:solidFill>
            <a:schemeClr val="accent1"/>
          </a:solidFill>
          <a:ln w="38100"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cxnSp>
      <p:sp>
        <p:nvSpPr>
          <p:cNvPr id="23" name="矩形 5"/>
          <p:cNvSpPr txBox="1">
            <a:spLocks noChangeArrowheads="1"/>
          </p:cNvSpPr>
          <p:nvPr/>
        </p:nvSpPr>
        <p:spPr bwMode="auto">
          <a:xfrm>
            <a:off x="695325" y="548640"/>
            <a:ext cx="4815205" cy="1071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037" tIns="40018" rIns="80037" bIns="40018" numCol="1" anchor="t" anchorCtr="0" compatLnSpc="1"/>
          <a:lstStyle>
            <a:lvl1pPr algn="l" rtl="0" eaLnBrk="1" fontAlgn="base" hangingPunct="1">
              <a:spcBef>
                <a:spcPct val="0"/>
              </a:spcBef>
              <a:spcAft>
                <a:spcPct val="0"/>
              </a:spcAft>
              <a:defRPr sz="3200" b="1">
                <a:solidFill>
                  <a:srgbClr val="72B633"/>
                </a:solidFill>
                <a:latin typeface="+mj-lt"/>
                <a:ea typeface="+mj-ea"/>
                <a:cs typeface="+mj-cs"/>
              </a:defRPr>
            </a:lvl1pPr>
            <a:lvl2pPr algn="l" rtl="0" eaLnBrk="1" fontAlgn="base" hangingPunct="1">
              <a:spcBef>
                <a:spcPct val="0"/>
              </a:spcBef>
              <a:spcAft>
                <a:spcPct val="0"/>
              </a:spcAft>
              <a:defRPr sz="3200" b="1">
                <a:solidFill>
                  <a:srgbClr val="72B633"/>
                </a:solidFill>
                <a:latin typeface="Arial" pitchFamily="34" charset="0"/>
                <a:ea typeface="宋体" pitchFamily="2" charset="-122"/>
              </a:defRPr>
            </a:lvl2pPr>
            <a:lvl3pPr algn="l" rtl="0" eaLnBrk="1" fontAlgn="base" hangingPunct="1">
              <a:spcBef>
                <a:spcPct val="0"/>
              </a:spcBef>
              <a:spcAft>
                <a:spcPct val="0"/>
              </a:spcAft>
              <a:defRPr sz="3200" b="1">
                <a:solidFill>
                  <a:srgbClr val="72B633"/>
                </a:solidFill>
                <a:latin typeface="Arial" pitchFamily="34" charset="0"/>
                <a:ea typeface="宋体" pitchFamily="2" charset="-122"/>
              </a:defRPr>
            </a:lvl3pPr>
            <a:lvl4pPr algn="l" rtl="0" eaLnBrk="1" fontAlgn="base" hangingPunct="1">
              <a:spcBef>
                <a:spcPct val="0"/>
              </a:spcBef>
              <a:spcAft>
                <a:spcPct val="0"/>
              </a:spcAft>
              <a:defRPr sz="3200" b="1">
                <a:solidFill>
                  <a:srgbClr val="72B633"/>
                </a:solidFill>
                <a:latin typeface="Arial" pitchFamily="34" charset="0"/>
                <a:ea typeface="宋体" pitchFamily="2" charset="-122"/>
              </a:defRPr>
            </a:lvl4pPr>
            <a:lvl5pPr algn="l" rtl="0" eaLnBrk="1" fontAlgn="base" hangingPunct="1">
              <a:spcBef>
                <a:spcPct val="0"/>
              </a:spcBef>
              <a:spcAft>
                <a:spcPct val="0"/>
              </a:spcAft>
              <a:defRPr sz="3200" b="1">
                <a:solidFill>
                  <a:srgbClr val="72B633"/>
                </a:solidFill>
                <a:latin typeface="Arial" pitchFamily="34" charset="0"/>
                <a:ea typeface="宋体" pitchFamily="2" charset="-122"/>
              </a:defRPr>
            </a:lvl5pPr>
            <a:lvl6pPr marL="457200" algn="l" rtl="0" eaLnBrk="1" fontAlgn="base" hangingPunct="1">
              <a:spcBef>
                <a:spcPct val="0"/>
              </a:spcBef>
              <a:spcAft>
                <a:spcPct val="0"/>
              </a:spcAft>
              <a:defRPr sz="3200" b="1">
                <a:solidFill>
                  <a:srgbClr val="72B633"/>
                </a:solidFill>
                <a:latin typeface="Arial" pitchFamily="34" charset="0"/>
                <a:ea typeface="宋体" pitchFamily="2" charset="-122"/>
              </a:defRPr>
            </a:lvl6pPr>
            <a:lvl7pPr marL="914400" algn="l" rtl="0" eaLnBrk="1" fontAlgn="base" hangingPunct="1">
              <a:spcBef>
                <a:spcPct val="0"/>
              </a:spcBef>
              <a:spcAft>
                <a:spcPct val="0"/>
              </a:spcAft>
              <a:defRPr sz="3200" b="1">
                <a:solidFill>
                  <a:srgbClr val="72B633"/>
                </a:solidFill>
                <a:latin typeface="Arial" pitchFamily="34" charset="0"/>
                <a:ea typeface="宋体" pitchFamily="2" charset="-122"/>
              </a:defRPr>
            </a:lvl7pPr>
            <a:lvl8pPr marL="1371600" algn="l" rtl="0" eaLnBrk="1" fontAlgn="base" hangingPunct="1">
              <a:spcBef>
                <a:spcPct val="0"/>
              </a:spcBef>
              <a:spcAft>
                <a:spcPct val="0"/>
              </a:spcAft>
              <a:defRPr sz="3200" b="1">
                <a:solidFill>
                  <a:srgbClr val="72B633"/>
                </a:solidFill>
                <a:latin typeface="Arial" pitchFamily="34" charset="0"/>
                <a:ea typeface="宋体" pitchFamily="2" charset="-122"/>
              </a:defRPr>
            </a:lvl8pPr>
            <a:lvl9pPr marL="1828800" algn="l" rtl="0" eaLnBrk="1" fontAlgn="base" hangingPunct="1">
              <a:spcBef>
                <a:spcPct val="0"/>
              </a:spcBef>
              <a:spcAft>
                <a:spcPct val="0"/>
              </a:spcAft>
              <a:defRPr sz="3200" b="1">
                <a:solidFill>
                  <a:srgbClr val="72B633"/>
                </a:solidFill>
                <a:latin typeface="Arial" pitchFamily="34" charset="0"/>
                <a:ea typeface="宋体" pitchFamily="2" charset="-122"/>
              </a:defRPr>
            </a:lvl9pPr>
          </a:lstStyle>
          <a:p>
            <a:pPr eaLnBrk="0" hangingPunct="0">
              <a:lnSpc>
                <a:spcPct val="130000"/>
              </a:lnSpc>
              <a:defRPr/>
            </a:pPr>
            <a:r>
              <a:rPr lang="en-US" altLang="zh-CN" kern="0" dirty="0" smtClean="0">
                <a:solidFill>
                  <a:srgbClr val="006835"/>
                </a:solidFill>
                <a:latin typeface="Avenir Black"/>
                <a:ea typeface="黑体" pitchFamily="49" charset="-122"/>
                <a:cs typeface="Avenir Black"/>
                <a:sym typeface="Arial" charset="0"/>
              </a:rPr>
              <a:t>Rational redundancy</a:t>
            </a:r>
            <a:endParaRPr lang="zh-CN" altLang="en-US" sz="3200" kern="0" dirty="0" smtClean="0">
              <a:solidFill>
                <a:srgbClr val="006835"/>
              </a:solidFill>
              <a:latin typeface="Avenir Black"/>
              <a:ea typeface="黑体" pitchFamily="49" charset="-122"/>
              <a:cs typeface="Avenir Black"/>
              <a:sym typeface="Arial" charset="0"/>
            </a:endParaRPr>
          </a:p>
        </p:txBody>
      </p:sp>
      <p:pic>
        <p:nvPicPr>
          <p:cNvPr id="2" name="图片 1"/>
          <p:cNvPicPr>
            <a:picLocks noChangeAspect="1"/>
          </p:cNvPicPr>
          <p:nvPr/>
        </p:nvPicPr>
        <p:blipFill>
          <a:blip r:embed="rId2" cstate="print"/>
          <a:stretch>
            <a:fillRect/>
          </a:stretch>
        </p:blipFill>
        <p:spPr>
          <a:xfrm>
            <a:off x="1991544" y="2947929"/>
            <a:ext cx="2209803" cy="851522"/>
          </a:xfrm>
          <a:prstGeom prst="rect">
            <a:avLst/>
          </a:prstGeom>
        </p:spPr>
      </p:pic>
      <p:pic>
        <p:nvPicPr>
          <p:cNvPr id="3" name="图片 2"/>
          <p:cNvPicPr>
            <a:picLocks noChangeAspect="1"/>
          </p:cNvPicPr>
          <p:nvPr/>
        </p:nvPicPr>
        <p:blipFill>
          <a:blip r:embed="rId3" cstate="print"/>
          <a:stretch>
            <a:fillRect/>
          </a:stretch>
        </p:blipFill>
        <p:spPr>
          <a:xfrm>
            <a:off x="4367808" y="1916724"/>
            <a:ext cx="2494626" cy="1077925"/>
          </a:xfrm>
          <a:prstGeom prst="rect">
            <a:avLst/>
          </a:prstGeom>
        </p:spPr>
      </p:pic>
      <p:pic>
        <p:nvPicPr>
          <p:cNvPr id="4" name="图片 3"/>
          <p:cNvPicPr>
            <a:picLocks noChangeAspect="1"/>
          </p:cNvPicPr>
          <p:nvPr/>
        </p:nvPicPr>
        <p:blipFill>
          <a:blip r:embed="rId4" cstate="print"/>
          <a:stretch>
            <a:fillRect/>
          </a:stretch>
        </p:blipFill>
        <p:spPr>
          <a:xfrm>
            <a:off x="7068275" y="820118"/>
            <a:ext cx="2921349" cy="1528762"/>
          </a:xfrm>
          <a:prstGeom prst="rect">
            <a:avLst/>
          </a:prstGeom>
        </p:spPr>
      </p:pic>
      <p:sp>
        <p:nvSpPr>
          <p:cNvPr id="28" name="TextBox 28"/>
          <p:cNvSpPr>
            <a:spLocks noChangeArrowheads="1"/>
          </p:cNvSpPr>
          <p:nvPr/>
        </p:nvSpPr>
        <p:spPr bwMode="auto">
          <a:xfrm>
            <a:off x="6960096" y="2243455"/>
            <a:ext cx="4208194"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x-none" sz="1600" dirty="0">
                <a:solidFill>
                  <a:srgbClr val="000000"/>
                </a:solidFill>
                <a:latin typeface="Calibri" pitchFamily="34" charset="0"/>
                <a:ea typeface="宋体" charset="-122"/>
                <a:sym typeface="Calibri" pitchFamily="34" charset="0"/>
              </a:rPr>
              <a:t>Power Module</a:t>
            </a:r>
            <a:r>
              <a:rPr lang="en-US" altLang="zh-CN" sz="1600" dirty="0">
                <a:solidFill>
                  <a:srgbClr val="000000"/>
                </a:solidFill>
                <a:latin typeface="Calibri" pitchFamily="34" charset="0"/>
                <a:sym typeface="Calibri" pitchFamily="34" charset="0"/>
              </a:rPr>
              <a:t>:     </a:t>
            </a:r>
            <a:r>
              <a:rPr lang="en-US" altLang="zh-CN" sz="1600" dirty="0" smtClean="0">
                <a:solidFill>
                  <a:srgbClr val="000000"/>
                </a:solidFill>
                <a:latin typeface="Calibri" pitchFamily="34" charset="0"/>
                <a:sym typeface="Calibri" pitchFamily="34" charset="0"/>
              </a:rPr>
              <a:t>50 kVA</a:t>
            </a:r>
            <a:r>
              <a:rPr lang="zh-CN" altLang="en-US" sz="1600" dirty="0" smtClean="0">
                <a:solidFill>
                  <a:srgbClr val="000000"/>
                </a:solidFill>
                <a:latin typeface="Calibri" pitchFamily="34" charset="0"/>
                <a:sym typeface="Calibri" pitchFamily="34" charset="0"/>
              </a:rPr>
              <a:t>（</a:t>
            </a:r>
            <a:r>
              <a:rPr lang="en-US" altLang="zh-CN" sz="1600" dirty="0" smtClean="0">
                <a:solidFill>
                  <a:srgbClr val="000000"/>
                </a:solidFill>
                <a:latin typeface="Calibri" pitchFamily="34" charset="0"/>
                <a:sym typeface="Calibri" pitchFamily="34" charset="0"/>
              </a:rPr>
              <a:t>4U</a:t>
            </a:r>
            <a:r>
              <a:rPr lang="zh-CN" altLang="en-US" sz="1600" dirty="0" smtClean="0">
                <a:solidFill>
                  <a:srgbClr val="000000"/>
                </a:solidFill>
                <a:latin typeface="Calibri" pitchFamily="34" charset="0"/>
                <a:sym typeface="Calibri" pitchFamily="34" charset="0"/>
              </a:rPr>
              <a:t>）</a:t>
            </a:r>
            <a:endParaRPr lang="en-US" altLang="zh-CN" sz="1600" dirty="0">
              <a:solidFill>
                <a:srgbClr val="000000"/>
              </a:solidFill>
              <a:latin typeface="Calibri" pitchFamily="34" charset="0"/>
              <a:sym typeface="Calibri" pitchFamily="34" charset="0"/>
            </a:endParaRPr>
          </a:p>
          <a:p>
            <a:pPr eaLnBrk="1" hangingPunct="1"/>
            <a:r>
              <a:rPr lang="en-US" altLang="x-none" sz="1600" dirty="0">
                <a:solidFill>
                  <a:srgbClr val="000000"/>
                </a:solidFill>
                <a:latin typeface="Calibri" pitchFamily="34" charset="0"/>
                <a:ea typeface="宋体" charset="-122"/>
                <a:sym typeface="Calibri" pitchFamily="34" charset="0"/>
              </a:rPr>
              <a:t>System Capacity:</a:t>
            </a:r>
            <a:r>
              <a:rPr lang="en-US" altLang="zh-CN" sz="1600" dirty="0" smtClean="0">
                <a:solidFill>
                  <a:srgbClr val="000000"/>
                </a:solidFill>
                <a:latin typeface="Calibri" pitchFamily="34" charset="0"/>
                <a:sym typeface="Calibri" pitchFamily="34" charset="0"/>
              </a:rPr>
              <a:t> 350, 500, 800kVA, 1200kVA</a:t>
            </a:r>
            <a:endParaRPr lang="en-US" altLang="zh-CN" sz="1600" dirty="0">
              <a:solidFill>
                <a:srgbClr val="000000"/>
              </a:solidFill>
              <a:latin typeface="Calibri" pitchFamily="34" charset="0"/>
              <a:sym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651518" y="652388"/>
            <a:ext cx="378829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lgn="l" rtl="0" eaLnBrk="1" fontAlgn="base" hangingPunct="1">
              <a:spcBef>
                <a:spcPct val="0"/>
              </a:spcBef>
              <a:spcAft>
                <a:spcPct val="0"/>
              </a:spcAft>
              <a:defRPr sz="3200" b="1">
                <a:solidFill>
                  <a:srgbClr val="72B633"/>
                </a:solidFill>
                <a:latin typeface="+mj-lt"/>
                <a:ea typeface="+mj-ea"/>
                <a:cs typeface="+mj-cs"/>
              </a:defRPr>
            </a:lvl1pPr>
            <a:lvl2pPr algn="l" rtl="0" eaLnBrk="1" fontAlgn="base" hangingPunct="1">
              <a:spcBef>
                <a:spcPct val="0"/>
              </a:spcBef>
              <a:spcAft>
                <a:spcPct val="0"/>
              </a:spcAft>
              <a:defRPr sz="3200" b="1">
                <a:solidFill>
                  <a:srgbClr val="72B633"/>
                </a:solidFill>
                <a:latin typeface="Arial" pitchFamily="34" charset="0"/>
                <a:ea typeface="宋体" pitchFamily="2" charset="-122"/>
              </a:defRPr>
            </a:lvl2pPr>
            <a:lvl3pPr algn="l" rtl="0" eaLnBrk="1" fontAlgn="base" hangingPunct="1">
              <a:spcBef>
                <a:spcPct val="0"/>
              </a:spcBef>
              <a:spcAft>
                <a:spcPct val="0"/>
              </a:spcAft>
              <a:defRPr sz="3200" b="1">
                <a:solidFill>
                  <a:srgbClr val="72B633"/>
                </a:solidFill>
                <a:latin typeface="Arial" pitchFamily="34" charset="0"/>
                <a:ea typeface="宋体" pitchFamily="2" charset="-122"/>
              </a:defRPr>
            </a:lvl3pPr>
            <a:lvl4pPr algn="l" rtl="0" eaLnBrk="1" fontAlgn="base" hangingPunct="1">
              <a:spcBef>
                <a:spcPct val="0"/>
              </a:spcBef>
              <a:spcAft>
                <a:spcPct val="0"/>
              </a:spcAft>
              <a:defRPr sz="3200" b="1">
                <a:solidFill>
                  <a:srgbClr val="72B633"/>
                </a:solidFill>
                <a:latin typeface="Arial" pitchFamily="34" charset="0"/>
                <a:ea typeface="宋体" pitchFamily="2" charset="-122"/>
              </a:defRPr>
            </a:lvl4pPr>
            <a:lvl5pPr algn="l" rtl="0" eaLnBrk="1" fontAlgn="base" hangingPunct="1">
              <a:spcBef>
                <a:spcPct val="0"/>
              </a:spcBef>
              <a:spcAft>
                <a:spcPct val="0"/>
              </a:spcAft>
              <a:defRPr sz="3200" b="1">
                <a:solidFill>
                  <a:srgbClr val="72B633"/>
                </a:solidFill>
                <a:latin typeface="Arial" pitchFamily="34" charset="0"/>
                <a:ea typeface="宋体" pitchFamily="2" charset="-122"/>
              </a:defRPr>
            </a:lvl5pPr>
            <a:lvl6pPr marL="457200" algn="l" rtl="0" eaLnBrk="1" fontAlgn="base" hangingPunct="1">
              <a:spcBef>
                <a:spcPct val="0"/>
              </a:spcBef>
              <a:spcAft>
                <a:spcPct val="0"/>
              </a:spcAft>
              <a:defRPr sz="3200" b="1">
                <a:solidFill>
                  <a:srgbClr val="72B633"/>
                </a:solidFill>
                <a:latin typeface="Arial" pitchFamily="34" charset="0"/>
                <a:ea typeface="宋体" pitchFamily="2" charset="-122"/>
              </a:defRPr>
            </a:lvl6pPr>
            <a:lvl7pPr marL="914400" algn="l" rtl="0" eaLnBrk="1" fontAlgn="base" hangingPunct="1">
              <a:spcBef>
                <a:spcPct val="0"/>
              </a:spcBef>
              <a:spcAft>
                <a:spcPct val="0"/>
              </a:spcAft>
              <a:defRPr sz="3200" b="1">
                <a:solidFill>
                  <a:srgbClr val="72B633"/>
                </a:solidFill>
                <a:latin typeface="Arial" pitchFamily="34" charset="0"/>
                <a:ea typeface="宋体" pitchFamily="2" charset="-122"/>
              </a:defRPr>
            </a:lvl7pPr>
            <a:lvl8pPr marL="1371600" algn="l" rtl="0" eaLnBrk="1" fontAlgn="base" hangingPunct="1">
              <a:spcBef>
                <a:spcPct val="0"/>
              </a:spcBef>
              <a:spcAft>
                <a:spcPct val="0"/>
              </a:spcAft>
              <a:defRPr sz="3200" b="1">
                <a:solidFill>
                  <a:srgbClr val="72B633"/>
                </a:solidFill>
                <a:latin typeface="Arial" pitchFamily="34" charset="0"/>
                <a:ea typeface="宋体" pitchFamily="2" charset="-122"/>
              </a:defRPr>
            </a:lvl8pPr>
            <a:lvl9pPr marL="1828800" algn="l" rtl="0" eaLnBrk="1" fontAlgn="base" hangingPunct="1">
              <a:spcBef>
                <a:spcPct val="0"/>
              </a:spcBef>
              <a:spcAft>
                <a:spcPct val="0"/>
              </a:spcAft>
              <a:defRPr sz="3200" b="1">
                <a:solidFill>
                  <a:srgbClr val="72B633"/>
                </a:solidFill>
                <a:latin typeface="Arial" pitchFamily="34" charset="0"/>
                <a:ea typeface="宋体" pitchFamily="2" charset="-122"/>
              </a:defRPr>
            </a:lvl9pPr>
          </a:lstStyle>
          <a:p>
            <a:pPr eaLnBrk="0" hangingPunct="0">
              <a:lnSpc>
                <a:spcPct val="130000"/>
              </a:lnSpc>
              <a:defRPr/>
            </a:pPr>
            <a:r>
              <a:rPr lang="en-US" altLang="zh-CN" sz="3200" kern="0" dirty="0" smtClean="0">
                <a:solidFill>
                  <a:srgbClr val="006835"/>
                </a:solidFill>
                <a:latin typeface="Calibri" pitchFamily="34" charset="0"/>
                <a:ea typeface="黑体" pitchFamily="49" charset="-122"/>
              </a:rPr>
              <a:t>CMS model</a:t>
            </a:r>
            <a:endParaRPr lang="en-US" altLang="zh-CN" sz="3200" kern="0" dirty="0">
              <a:solidFill>
                <a:srgbClr val="006835"/>
              </a:solidFill>
              <a:latin typeface="Calibri" pitchFamily="34" charset="0"/>
              <a:ea typeface="黑体" pitchFamily="49" charset="-122"/>
            </a:endParaRPr>
          </a:p>
        </p:txBody>
      </p:sp>
      <p:pic>
        <p:nvPicPr>
          <p:cNvPr id="9" name="图片 8"/>
          <p:cNvPicPr>
            <a:picLocks noChangeAspect="1"/>
          </p:cNvPicPr>
          <p:nvPr/>
        </p:nvPicPr>
        <p:blipFill>
          <a:blip r:embed="rId2" cstate="print"/>
          <a:stretch>
            <a:fillRect/>
          </a:stretch>
        </p:blipFill>
        <p:spPr>
          <a:xfrm>
            <a:off x="3630673" y="2887247"/>
            <a:ext cx="1696346" cy="2488571"/>
          </a:xfrm>
          <a:prstGeom prst="rect">
            <a:avLst/>
          </a:prstGeom>
        </p:spPr>
      </p:pic>
      <p:sp>
        <p:nvSpPr>
          <p:cNvPr id="10" name="圆角矩形 9"/>
          <p:cNvSpPr/>
          <p:nvPr/>
        </p:nvSpPr>
        <p:spPr>
          <a:xfrm>
            <a:off x="618540" y="3645024"/>
            <a:ext cx="1589028" cy="43204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b="1" dirty="0" smtClean="0"/>
              <a:t>CMS-50KVA</a:t>
            </a:r>
            <a:endParaRPr lang="zh-CN" altLang="en-US" b="1" dirty="0"/>
          </a:p>
        </p:txBody>
      </p:sp>
      <p:sp>
        <p:nvSpPr>
          <p:cNvPr id="11" name="文本框 10"/>
          <p:cNvSpPr txBox="1"/>
          <p:nvPr/>
        </p:nvSpPr>
        <p:spPr>
          <a:xfrm>
            <a:off x="496749" y="4364943"/>
            <a:ext cx="1980029" cy="523220"/>
          </a:xfrm>
          <a:prstGeom prst="rect">
            <a:avLst/>
          </a:prstGeom>
          <a:noFill/>
        </p:spPr>
        <p:txBody>
          <a:bodyPr wrap="none" rtlCol="0">
            <a:spAutoFit/>
          </a:bodyPr>
          <a:lstStyle/>
          <a:p>
            <a:pPr algn="l" eaLnBrk="1" hangingPunct="1"/>
            <a:r>
              <a:rPr lang="zh-CN" altLang="en-US" sz="1400" dirty="0" smtClean="0">
                <a:latin typeface="Avenir Book"/>
                <a:ea typeface="+mn-ea"/>
                <a:cs typeface="Avenir Book"/>
                <a:sym typeface="+mn-ea"/>
              </a:rPr>
              <a:t>5 module rack, 50KVA</a:t>
            </a:r>
            <a:endParaRPr lang="zh-CN" altLang="en-US" sz="1400" b="0" dirty="0" smtClean="0">
              <a:latin typeface="Avenir Book"/>
              <a:ea typeface="+mn-ea"/>
              <a:cs typeface="Avenir Book"/>
            </a:endParaRPr>
          </a:p>
          <a:p>
            <a:pPr algn="l" eaLnBrk="1" hangingPunct="1"/>
            <a:r>
              <a:rPr lang="zh-CN" altLang="en-US" sz="1400" dirty="0" smtClean="0">
                <a:latin typeface="Avenir Book"/>
                <a:ea typeface="+mn-ea"/>
                <a:cs typeface="Avenir Book"/>
                <a:sym typeface="+mn-ea"/>
              </a:rPr>
              <a:t>600(W)*800D*1200(H)</a:t>
            </a:r>
            <a:endParaRPr lang="zh-CN" altLang="en-US" sz="1400" dirty="0" smtClean="0">
              <a:latin typeface="Avenir Book"/>
              <a:ea typeface="+mn-ea"/>
              <a:cs typeface="Avenir Book"/>
            </a:endParaRPr>
          </a:p>
        </p:txBody>
      </p:sp>
      <p:pic>
        <p:nvPicPr>
          <p:cNvPr id="12" name="图片 11"/>
          <p:cNvPicPr>
            <a:picLocks noChangeAspect="1"/>
          </p:cNvPicPr>
          <p:nvPr/>
        </p:nvPicPr>
        <p:blipFill>
          <a:blip r:embed="rId3" cstate="print"/>
          <a:stretch>
            <a:fillRect/>
          </a:stretch>
        </p:blipFill>
        <p:spPr>
          <a:xfrm>
            <a:off x="9912424" y="1953627"/>
            <a:ext cx="1800200" cy="3574774"/>
          </a:xfrm>
          <a:prstGeom prst="rect">
            <a:avLst/>
          </a:prstGeom>
        </p:spPr>
      </p:pic>
      <p:sp>
        <p:nvSpPr>
          <p:cNvPr id="13" name="圆角矩形 12"/>
          <p:cNvSpPr/>
          <p:nvPr/>
        </p:nvSpPr>
        <p:spPr>
          <a:xfrm>
            <a:off x="6126731" y="3645024"/>
            <a:ext cx="1589028" cy="43204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b="1" dirty="0" smtClean="0"/>
              <a:t>CMS-100KVA</a:t>
            </a:r>
            <a:endParaRPr lang="zh-CN" altLang="en-US" b="1" dirty="0"/>
          </a:p>
        </p:txBody>
      </p:sp>
      <p:sp>
        <p:nvSpPr>
          <p:cNvPr id="14" name="文本框 13"/>
          <p:cNvSpPr txBox="1"/>
          <p:nvPr/>
        </p:nvSpPr>
        <p:spPr>
          <a:xfrm>
            <a:off x="6052103" y="4364309"/>
            <a:ext cx="1936115" cy="520065"/>
          </a:xfrm>
          <a:prstGeom prst="rect">
            <a:avLst/>
          </a:prstGeom>
          <a:noFill/>
        </p:spPr>
        <p:txBody>
          <a:bodyPr wrap="none" rtlCol="0">
            <a:spAutoFit/>
          </a:bodyPr>
          <a:lstStyle/>
          <a:p>
            <a:pPr algn="l" eaLnBrk="1" hangingPunct="1"/>
            <a:r>
              <a:rPr lang="zh-CN" altLang="en-US" sz="1400" dirty="0" smtClean="0">
                <a:latin typeface="Calibri" pitchFamily="34" charset="0"/>
                <a:ea typeface="+mn-ea"/>
                <a:sym typeface="+mn-ea"/>
              </a:rPr>
              <a:t>10 module rack, 100KVA</a:t>
            </a:r>
            <a:endParaRPr lang="zh-CN" altLang="en-US" sz="1400" b="0" dirty="0" smtClean="0">
              <a:latin typeface="Calibri" pitchFamily="34" charset="0"/>
              <a:ea typeface="+mn-ea"/>
            </a:endParaRPr>
          </a:p>
          <a:p>
            <a:pPr algn="l" eaLnBrk="1" hangingPunct="1"/>
            <a:r>
              <a:rPr lang="zh-CN" altLang="en-US" sz="1400" dirty="0" smtClean="0">
                <a:latin typeface="Calibri" pitchFamily="34" charset="0"/>
                <a:ea typeface="+mn-ea"/>
                <a:sym typeface="+mn-ea"/>
              </a:rPr>
              <a:t>600(W)*800D*1600(H)</a:t>
            </a:r>
            <a:endParaRPr lang="zh-CN" altLang="en-US" sz="1400" dirty="0" smtClean="0">
              <a:latin typeface="Calibri" pitchFamily="34" charset="0"/>
              <a:ea typeface="+mn-ea"/>
            </a:endParaRPr>
          </a:p>
        </p:txBody>
      </p:sp>
      <p:sp>
        <p:nvSpPr>
          <p:cNvPr id="27" name="圆角矩形 26"/>
          <p:cNvSpPr/>
          <p:nvPr/>
        </p:nvSpPr>
        <p:spPr bwMode="auto">
          <a:xfrm>
            <a:off x="9357063" y="842230"/>
            <a:ext cx="2231105" cy="802233"/>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vert="horz" wrap="square" lIns="0" tIns="0" rIns="0" bIns="0" numCol="1" rtlCol="0" anchor="ctr" anchorCtr="0" compatLnSpc="1"/>
          <a:lstStyle/>
          <a:p>
            <a:pPr marL="0" marR="0" lvl="0" indent="0" algn="ctr" defTabSz="914400" eaLnBrk="1" fontAlgn="auto" latinLnBrk="0" hangingPunct="1">
              <a:lnSpc>
                <a:spcPct val="100000"/>
              </a:lnSpc>
              <a:spcBef>
                <a:spcPts val="0"/>
              </a:spcBef>
              <a:spcAft>
                <a:spcPts val="0"/>
              </a:spcAft>
              <a:buClr>
                <a:srgbClr val="CC9900"/>
              </a:buClr>
              <a:buSzTx/>
              <a:buFontTx/>
              <a:buNone/>
              <a:defRPr/>
            </a:pPr>
            <a:r>
              <a:rPr lang="en-US" altLang="zh-CN" sz="1600" b="1" kern="0" noProof="0" dirty="0" smtClean="0">
                <a:ln>
                  <a:noFill/>
                </a:ln>
                <a:solidFill>
                  <a:prstClr val="black"/>
                </a:solidFill>
                <a:uLnTx/>
                <a:uFillTx/>
                <a:latin typeface="Calibri" pitchFamily="34" charset="0"/>
                <a:ea typeface="微软雅黑" pitchFamily="34" charset="-122"/>
                <a:sym typeface="+mn-ea"/>
              </a:rPr>
              <a:t>CM10</a:t>
            </a:r>
            <a:r>
              <a:rPr lang="zh-CN" altLang="en-US" sz="1600" b="1" kern="0" noProof="0" dirty="0" smtClean="0">
                <a:ln>
                  <a:noFill/>
                </a:ln>
                <a:solidFill>
                  <a:prstClr val="black"/>
                </a:solidFill>
                <a:uLnTx/>
                <a:uFillTx/>
                <a:latin typeface="Calibri" pitchFamily="34" charset="0"/>
                <a:ea typeface="微软雅黑" pitchFamily="34" charset="-122"/>
                <a:sym typeface="+mn-ea"/>
              </a:rPr>
              <a:t> </a:t>
            </a:r>
            <a:r>
              <a:rPr lang="en-US" altLang="zh-CN" sz="1600" b="1" kern="0" noProof="0" dirty="0" smtClean="0">
                <a:ln>
                  <a:noFill/>
                </a:ln>
                <a:solidFill>
                  <a:prstClr val="black"/>
                </a:solidFill>
                <a:uLnTx/>
                <a:uFillTx/>
                <a:latin typeface="Calibri" pitchFamily="34" charset="0"/>
                <a:ea typeface="微软雅黑" pitchFamily="34" charset="-122"/>
                <a:sym typeface="+mn-ea"/>
              </a:rPr>
              <a:t>UPS module</a:t>
            </a:r>
            <a:endParaRPr kumimoji="0" lang="zh-CN" altLang="en-US" sz="1600" b="1" i="0" u="none" strike="noStrike" kern="0" cap="none" spc="0" normalizeH="0" baseline="0" noProof="0" dirty="0" smtClean="0">
              <a:ln>
                <a:noFill/>
              </a:ln>
              <a:solidFill>
                <a:prstClr val="black"/>
              </a:solidFill>
              <a:effectLst/>
              <a:uLnTx/>
              <a:uFillTx/>
              <a:latin typeface="Calibri" pitchFamily="34" charset="0"/>
              <a:ea typeface="微软雅黑" pitchFamily="34" charset="-122"/>
            </a:endParaRPr>
          </a:p>
        </p:txBody>
      </p:sp>
      <p:pic>
        <p:nvPicPr>
          <p:cNvPr id="15" name="图片 14"/>
          <p:cNvPicPr>
            <a:picLocks noChangeAspect="1"/>
          </p:cNvPicPr>
          <p:nvPr/>
        </p:nvPicPr>
        <p:blipFill>
          <a:blip r:embed="rId4" cstate="print"/>
          <a:stretch>
            <a:fillRect/>
          </a:stretch>
        </p:blipFill>
        <p:spPr>
          <a:xfrm>
            <a:off x="5780570" y="921294"/>
            <a:ext cx="2957281" cy="113955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角矩形 5"/>
          <p:cNvSpPr/>
          <p:nvPr/>
        </p:nvSpPr>
        <p:spPr>
          <a:xfrm>
            <a:off x="696259" y="3668902"/>
            <a:ext cx="1589028" cy="43204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b="1" dirty="0" smtClean="0">
                <a:latin typeface="Calibri" pitchFamily="34" charset="0"/>
              </a:rPr>
              <a:t>CMS-150KVA</a:t>
            </a:r>
          </a:p>
        </p:txBody>
      </p:sp>
      <p:sp>
        <p:nvSpPr>
          <p:cNvPr id="7" name="文本框 6"/>
          <p:cNvSpPr txBox="1"/>
          <p:nvPr/>
        </p:nvSpPr>
        <p:spPr>
          <a:xfrm>
            <a:off x="696114" y="4293546"/>
            <a:ext cx="1854835" cy="520065"/>
          </a:xfrm>
          <a:prstGeom prst="rect">
            <a:avLst/>
          </a:prstGeom>
          <a:noFill/>
        </p:spPr>
        <p:txBody>
          <a:bodyPr wrap="none" rtlCol="0">
            <a:spAutoFit/>
          </a:bodyPr>
          <a:lstStyle/>
          <a:p>
            <a:pPr algn="l" eaLnBrk="1" hangingPunct="1"/>
            <a:r>
              <a:rPr lang="zh-CN" altLang="en-US" sz="1400" dirty="0" smtClean="0">
                <a:latin typeface="Calibri" pitchFamily="34" charset="0"/>
                <a:ea typeface="+mn-ea"/>
                <a:sym typeface="+mn-ea"/>
              </a:rPr>
              <a:t>6 module rack, 150KVA</a:t>
            </a:r>
            <a:endParaRPr lang="zh-CN" altLang="en-US" sz="1400" b="0" dirty="0" smtClean="0">
              <a:latin typeface="Calibri" pitchFamily="34" charset="0"/>
              <a:ea typeface="+mn-ea"/>
            </a:endParaRPr>
          </a:p>
          <a:p>
            <a:pPr algn="l" eaLnBrk="1" hangingPunct="1"/>
            <a:r>
              <a:rPr lang="zh-CN" altLang="en-US" sz="1400" dirty="0" smtClean="0">
                <a:latin typeface="Calibri" pitchFamily="34" charset="0"/>
                <a:ea typeface="+mn-ea"/>
                <a:sym typeface="+mn-ea"/>
              </a:rPr>
              <a:t>600(W)*800D*1600(H)</a:t>
            </a:r>
            <a:endParaRPr lang="zh-CN" altLang="en-US" sz="1400" dirty="0">
              <a:latin typeface="+mn-ea"/>
              <a:ea typeface="+mn-ea"/>
            </a:endParaRPr>
          </a:p>
        </p:txBody>
      </p:sp>
      <p:sp>
        <p:nvSpPr>
          <p:cNvPr id="12" name="圆角矩形 11"/>
          <p:cNvSpPr/>
          <p:nvPr/>
        </p:nvSpPr>
        <p:spPr>
          <a:xfrm>
            <a:off x="6381457" y="3806856"/>
            <a:ext cx="1589028" cy="43204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b="1" dirty="0" smtClean="0">
                <a:latin typeface="Calibri" pitchFamily="34" charset="0"/>
              </a:rPr>
              <a:t>CMS-250KVA</a:t>
            </a:r>
          </a:p>
        </p:txBody>
      </p:sp>
      <p:sp>
        <p:nvSpPr>
          <p:cNvPr id="13" name="文本框 12"/>
          <p:cNvSpPr txBox="1"/>
          <p:nvPr/>
        </p:nvSpPr>
        <p:spPr>
          <a:xfrm>
            <a:off x="6374962" y="4385145"/>
            <a:ext cx="1936115" cy="520065"/>
          </a:xfrm>
          <a:prstGeom prst="rect">
            <a:avLst/>
          </a:prstGeom>
          <a:noFill/>
        </p:spPr>
        <p:txBody>
          <a:bodyPr wrap="none" rtlCol="0">
            <a:spAutoFit/>
          </a:bodyPr>
          <a:lstStyle/>
          <a:p>
            <a:pPr algn="l" eaLnBrk="1" hangingPunct="1"/>
            <a:r>
              <a:rPr lang="zh-CN" altLang="en-US" sz="1400" dirty="0" smtClean="0">
                <a:latin typeface="Calibri" pitchFamily="34" charset="0"/>
                <a:ea typeface="+mn-ea"/>
                <a:sym typeface="+mn-ea"/>
              </a:rPr>
              <a:t>10 module rack, 250KVA</a:t>
            </a:r>
            <a:endParaRPr lang="zh-CN" altLang="en-US" sz="1400" b="0" dirty="0" smtClean="0">
              <a:latin typeface="Calibri" pitchFamily="34" charset="0"/>
              <a:ea typeface="+mn-ea"/>
            </a:endParaRPr>
          </a:p>
          <a:p>
            <a:pPr algn="l" eaLnBrk="1" hangingPunct="1"/>
            <a:r>
              <a:rPr lang="zh-CN" altLang="en-US" sz="1400" dirty="0" smtClean="0">
                <a:latin typeface="Calibri" pitchFamily="34" charset="0"/>
                <a:ea typeface="+mn-ea"/>
                <a:sym typeface="+mn-ea"/>
              </a:rPr>
              <a:t>800(W)*800D*2000(H)</a:t>
            </a:r>
            <a:endParaRPr lang="zh-CN" altLang="en-US" sz="1400" dirty="0" smtClean="0">
              <a:latin typeface="Calibri" pitchFamily="34" charset="0"/>
              <a:ea typeface="+mn-ea"/>
            </a:endParaRPr>
          </a:p>
        </p:txBody>
      </p:sp>
      <p:sp>
        <p:nvSpPr>
          <p:cNvPr id="14" name="圆角矩形 13"/>
          <p:cNvSpPr/>
          <p:nvPr/>
        </p:nvSpPr>
        <p:spPr bwMode="auto">
          <a:xfrm>
            <a:off x="9159133" y="811446"/>
            <a:ext cx="2231105" cy="802233"/>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vert="horz" wrap="square" lIns="0" tIns="0" rIns="0" bIns="0" numCol="1" rtlCol="0" anchor="ctr" anchorCtr="0" compatLnSpc="1"/>
          <a:lstStyle/>
          <a:p>
            <a:pPr marL="0" marR="0" lvl="0" indent="0" algn="ctr" defTabSz="914400" eaLnBrk="1" fontAlgn="auto" latinLnBrk="0" hangingPunct="1">
              <a:lnSpc>
                <a:spcPct val="100000"/>
              </a:lnSpc>
              <a:spcBef>
                <a:spcPts val="0"/>
              </a:spcBef>
              <a:spcAft>
                <a:spcPts val="0"/>
              </a:spcAft>
              <a:buClr>
                <a:srgbClr val="CC9900"/>
              </a:buClr>
              <a:buSzTx/>
              <a:buFontTx/>
              <a:buNone/>
              <a:defRPr/>
            </a:pPr>
            <a:r>
              <a:rPr lang="en-US" altLang="zh-CN" sz="1600" b="1" kern="0" noProof="0" dirty="0" smtClean="0">
                <a:ln>
                  <a:noFill/>
                </a:ln>
                <a:solidFill>
                  <a:prstClr val="black"/>
                </a:solidFill>
                <a:uLnTx/>
                <a:uFillTx/>
                <a:latin typeface="Calibri" pitchFamily="34" charset="0"/>
                <a:ea typeface="微软雅黑" pitchFamily="34" charset="-122"/>
                <a:sym typeface="+mn-ea"/>
              </a:rPr>
              <a:t>CM25</a:t>
            </a:r>
            <a:r>
              <a:rPr lang="zh-CN" altLang="en-US" sz="1600" b="1" kern="0" noProof="0" dirty="0" smtClean="0">
                <a:ln>
                  <a:noFill/>
                </a:ln>
                <a:solidFill>
                  <a:prstClr val="black"/>
                </a:solidFill>
                <a:uLnTx/>
                <a:uFillTx/>
                <a:latin typeface="Calibri" pitchFamily="34" charset="0"/>
                <a:ea typeface="微软雅黑" pitchFamily="34" charset="-122"/>
                <a:sym typeface="+mn-ea"/>
              </a:rPr>
              <a:t> </a:t>
            </a:r>
            <a:r>
              <a:rPr lang="en-US" altLang="zh-CN" sz="1600" b="1" kern="0" noProof="0" dirty="0" smtClean="0">
                <a:ln>
                  <a:noFill/>
                </a:ln>
                <a:solidFill>
                  <a:prstClr val="black"/>
                </a:solidFill>
                <a:uLnTx/>
                <a:uFillTx/>
                <a:latin typeface="Calibri" pitchFamily="34" charset="0"/>
                <a:ea typeface="微软雅黑" pitchFamily="34" charset="-122"/>
                <a:sym typeface="+mn-ea"/>
              </a:rPr>
              <a:t>UPS module</a:t>
            </a:r>
            <a:endParaRPr kumimoji="0" lang="zh-CN" altLang="en-US" sz="1600" b="1" i="0" u="none" strike="noStrike" kern="0" cap="none" spc="0" normalizeH="0" baseline="0" noProof="0" dirty="0" smtClean="0">
              <a:ln>
                <a:noFill/>
              </a:ln>
              <a:solidFill>
                <a:prstClr val="black"/>
              </a:solidFill>
              <a:effectLst/>
              <a:uLnTx/>
              <a:uFillTx/>
              <a:latin typeface="Calibri" pitchFamily="34" charset="0"/>
              <a:ea typeface="微软雅黑" pitchFamily="34" charset="-122"/>
            </a:endParaRPr>
          </a:p>
        </p:txBody>
      </p:sp>
      <p:sp>
        <p:nvSpPr>
          <p:cNvPr id="15" name="Rectangle 3"/>
          <p:cNvSpPr txBox="1">
            <a:spLocks noChangeArrowheads="1"/>
          </p:cNvSpPr>
          <p:nvPr/>
        </p:nvSpPr>
        <p:spPr bwMode="auto">
          <a:xfrm>
            <a:off x="623392" y="652388"/>
            <a:ext cx="378829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lgn="l" rtl="0" eaLnBrk="1" fontAlgn="base" hangingPunct="1">
              <a:spcBef>
                <a:spcPct val="0"/>
              </a:spcBef>
              <a:spcAft>
                <a:spcPct val="0"/>
              </a:spcAft>
              <a:defRPr sz="3200" b="1">
                <a:solidFill>
                  <a:srgbClr val="72B633"/>
                </a:solidFill>
                <a:latin typeface="+mj-lt"/>
                <a:ea typeface="+mj-ea"/>
                <a:cs typeface="+mj-cs"/>
              </a:defRPr>
            </a:lvl1pPr>
            <a:lvl2pPr algn="l" rtl="0" eaLnBrk="1" fontAlgn="base" hangingPunct="1">
              <a:spcBef>
                <a:spcPct val="0"/>
              </a:spcBef>
              <a:spcAft>
                <a:spcPct val="0"/>
              </a:spcAft>
              <a:defRPr sz="3200" b="1">
                <a:solidFill>
                  <a:srgbClr val="72B633"/>
                </a:solidFill>
                <a:latin typeface="Arial" pitchFamily="34" charset="0"/>
                <a:ea typeface="宋体" pitchFamily="2" charset="-122"/>
              </a:defRPr>
            </a:lvl2pPr>
            <a:lvl3pPr algn="l" rtl="0" eaLnBrk="1" fontAlgn="base" hangingPunct="1">
              <a:spcBef>
                <a:spcPct val="0"/>
              </a:spcBef>
              <a:spcAft>
                <a:spcPct val="0"/>
              </a:spcAft>
              <a:defRPr sz="3200" b="1">
                <a:solidFill>
                  <a:srgbClr val="72B633"/>
                </a:solidFill>
                <a:latin typeface="Arial" pitchFamily="34" charset="0"/>
                <a:ea typeface="宋体" pitchFamily="2" charset="-122"/>
              </a:defRPr>
            </a:lvl3pPr>
            <a:lvl4pPr algn="l" rtl="0" eaLnBrk="1" fontAlgn="base" hangingPunct="1">
              <a:spcBef>
                <a:spcPct val="0"/>
              </a:spcBef>
              <a:spcAft>
                <a:spcPct val="0"/>
              </a:spcAft>
              <a:defRPr sz="3200" b="1">
                <a:solidFill>
                  <a:srgbClr val="72B633"/>
                </a:solidFill>
                <a:latin typeface="Arial" pitchFamily="34" charset="0"/>
                <a:ea typeface="宋体" pitchFamily="2" charset="-122"/>
              </a:defRPr>
            </a:lvl4pPr>
            <a:lvl5pPr algn="l" rtl="0" eaLnBrk="1" fontAlgn="base" hangingPunct="1">
              <a:spcBef>
                <a:spcPct val="0"/>
              </a:spcBef>
              <a:spcAft>
                <a:spcPct val="0"/>
              </a:spcAft>
              <a:defRPr sz="3200" b="1">
                <a:solidFill>
                  <a:srgbClr val="72B633"/>
                </a:solidFill>
                <a:latin typeface="Arial" pitchFamily="34" charset="0"/>
                <a:ea typeface="宋体" pitchFamily="2" charset="-122"/>
              </a:defRPr>
            </a:lvl5pPr>
            <a:lvl6pPr marL="457200" algn="l" rtl="0" eaLnBrk="1" fontAlgn="base" hangingPunct="1">
              <a:spcBef>
                <a:spcPct val="0"/>
              </a:spcBef>
              <a:spcAft>
                <a:spcPct val="0"/>
              </a:spcAft>
              <a:defRPr sz="3200" b="1">
                <a:solidFill>
                  <a:srgbClr val="72B633"/>
                </a:solidFill>
                <a:latin typeface="Arial" pitchFamily="34" charset="0"/>
                <a:ea typeface="宋体" pitchFamily="2" charset="-122"/>
              </a:defRPr>
            </a:lvl6pPr>
            <a:lvl7pPr marL="914400" algn="l" rtl="0" eaLnBrk="1" fontAlgn="base" hangingPunct="1">
              <a:spcBef>
                <a:spcPct val="0"/>
              </a:spcBef>
              <a:spcAft>
                <a:spcPct val="0"/>
              </a:spcAft>
              <a:defRPr sz="3200" b="1">
                <a:solidFill>
                  <a:srgbClr val="72B633"/>
                </a:solidFill>
                <a:latin typeface="Arial" pitchFamily="34" charset="0"/>
                <a:ea typeface="宋体" pitchFamily="2" charset="-122"/>
              </a:defRPr>
            </a:lvl7pPr>
            <a:lvl8pPr marL="1371600" algn="l" rtl="0" eaLnBrk="1" fontAlgn="base" hangingPunct="1">
              <a:spcBef>
                <a:spcPct val="0"/>
              </a:spcBef>
              <a:spcAft>
                <a:spcPct val="0"/>
              </a:spcAft>
              <a:defRPr sz="3200" b="1">
                <a:solidFill>
                  <a:srgbClr val="72B633"/>
                </a:solidFill>
                <a:latin typeface="Arial" pitchFamily="34" charset="0"/>
                <a:ea typeface="宋体" pitchFamily="2" charset="-122"/>
              </a:defRPr>
            </a:lvl8pPr>
            <a:lvl9pPr marL="1828800" algn="l" rtl="0" eaLnBrk="1" fontAlgn="base" hangingPunct="1">
              <a:spcBef>
                <a:spcPct val="0"/>
              </a:spcBef>
              <a:spcAft>
                <a:spcPct val="0"/>
              </a:spcAft>
              <a:defRPr sz="3200" b="1">
                <a:solidFill>
                  <a:srgbClr val="72B633"/>
                </a:solidFill>
                <a:latin typeface="Arial" pitchFamily="34" charset="0"/>
                <a:ea typeface="宋体" pitchFamily="2" charset="-122"/>
              </a:defRPr>
            </a:lvl9pPr>
          </a:lstStyle>
          <a:p>
            <a:pPr eaLnBrk="0" hangingPunct="0">
              <a:lnSpc>
                <a:spcPct val="130000"/>
              </a:lnSpc>
              <a:defRPr/>
            </a:pPr>
            <a:r>
              <a:rPr lang="en-US" altLang="zh-CN" kern="0" dirty="0" smtClean="0">
                <a:solidFill>
                  <a:srgbClr val="006835"/>
                </a:solidFill>
                <a:latin typeface="Calibri" pitchFamily="34" charset="0"/>
                <a:ea typeface="黑体" pitchFamily="49" charset="-122"/>
                <a:sym typeface="+mn-ea"/>
              </a:rPr>
              <a:t>CMS model</a:t>
            </a:r>
            <a:endParaRPr lang="en-US" altLang="zh-CN" sz="3200" kern="0" dirty="0" smtClean="0">
              <a:solidFill>
                <a:srgbClr val="006835"/>
              </a:solidFill>
              <a:latin typeface="Calibri" pitchFamily="34" charset="0"/>
              <a:ea typeface="黑体" pitchFamily="49" charset="-122"/>
              <a:sym typeface="+mn-ea"/>
            </a:endParaRPr>
          </a:p>
        </p:txBody>
      </p:sp>
      <p:pic>
        <p:nvPicPr>
          <p:cNvPr id="10" name="图片 9"/>
          <p:cNvPicPr>
            <a:picLocks noChangeAspect="1"/>
          </p:cNvPicPr>
          <p:nvPr/>
        </p:nvPicPr>
        <p:blipFill>
          <a:blip r:embed="rId2" cstate="print"/>
          <a:stretch>
            <a:fillRect/>
          </a:stretch>
        </p:blipFill>
        <p:spPr>
          <a:xfrm>
            <a:off x="6456040" y="838907"/>
            <a:ext cx="2494626" cy="1077925"/>
          </a:xfrm>
          <a:prstGeom prst="rect">
            <a:avLst/>
          </a:prstGeom>
        </p:spPr>
      </p:pic>
      <p:pic>
        <p:nvPicPr>
          <p:cNvPr id="19457" name="Picture 1"/>
          <p:cNvPicPr>
            <a:picLocks noChangeAspect="1" noChangeArrowheads="1"/>
          </p:cNvPicPr>
          <p:nvPr/>
        </p:nvPicPr>
        <p:blipFill>
          <a:blip r:embed="rId3" cstate="print"/>
          <a:srcRect/>
          <a:stretch>
            <a:fillRect/>
          </a:stretch>
        </p:blipFill>
        <p:spPr bwMode="auto">
          <a:xfrm>
            <a:off x="3719736" y="2708920"/>
            <a:ext cx="1728192" cy="3199318"/>
          </a:xfrm>
          <a:prstGeom prst="rect">
            <a:avLst/>
          </a:prstGeom>
          <a:noFill/>
          <a:ln w="9525">
            <a:noFill/>
            <a:miter lim="800000"/>
            <a:headEnd/>
            <a:tailEnd/>
          </a:ln>
        </p:spPr>
      </p:pic>
      <p:pic>
        <p:nvPicPr>
          <p:cNvPr id="2" name="图片 1"/>
          <p:cNvPicPr>
            <a:picLocks noChangeAspect="1"/>
          </p:cNvPicPr>
          <p:nvPr/>
        </p:nvPicPr>
        <p:blipFill>
          <a:blip r:embed="rId4" cstate="print"/>
          <a:stretch>
            <a:fillRect/>
          </a:stretch>
        </p:blipFill>
        <p:spPr>
          <a:xfrm>
            <a:off x="9271909" y="2358781"/>
            <a:ext cx="2073021" cy="35904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2" cstate="print"/>
          <a:stretch>
            <a:fillRect/>
          </a:stretch>
        </p:blipFill>
        <p:spPr>
          <a:xfrm>
            <a:off x="3863708" y="556855"/>
            <a:ext cx="1584176" cy="3027911"/>
          </a:xfrm>
          <a:prstGeom prst="rect">
            <a:avLst/>
          </a:prstGeom>
        </p:spPr>
      </p:pic>
      <p:sp>
        <p:nvSpPr>
          <p:cNvPr id="15" name="圆角矩形 14"/>
          <p:cNvSpPr/>
          <p:nvPr/>
        </p:nvSpPr>
        <p:spPr>
          <a:xfrm>
            <a:off x="517463" y="1713644"/>
            <a:ext cx="1589028" cy="43204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b="1" dirty="0" smtClean="0">
                <a:latin typeface="Calibri" pitchFamily="34" charset="0"/>
              </a:rPr>
              <a:t>CMS-350KVA</a:t>
            </a:r>
          </a:p>
        </p:txBody>
      </p:sp>
      <p:sp>
        <p:nvSpPr>
          <p:cNvPr id="16" name="文本框 15"/>
          <p:cNvSpPr txBox="1"/>
          <p:nvPr/>
        </p:nvSpPr>
        <p:spPr>
          <a:xfrm>
            <a:off x="510968" y="2291933"/>
            <a:ext cx="1945005" cy="520065"/>
          </a:xfrm>
          <a:prstGeom prst="rect">
            <a:avLst/>
          </a:prstGeom>
          <a:noFill/>
        </p:spPr>
        <p:txBody>
          <a:bodyPr wrap="none" rtlCol="0">
            <a:spAutoFit/>
          </a:bodyPr>
          <a:lstStyle/>
          <a:p>
            <a:pPr algn="l" eaLnBrk="1" hangingPunct="1"/>
            <a:r>
              <a:rPr lang="zh-CN" altLang="en-US" sz="1400" dirty="0" smtClean="0">
                <a:latin typeface="Calibri" pitchFamily="34" charset="0"/>
                <a:ea typeface="+mn-ea"/>
                <a:sym typeface="+mn-ea"/>
              </a:rPr>
              <a:t>7 module rack, 350KVA</a:t>
            </a:r>
            <a:endParaRPr lang="zh-CN" altLang="en-US" sz="1400" b="0" dirty="0" smtClean="0">
              <a:latin typeface="Calibri" pitchFamily="34" charset="0"/>
              <a:ea typeface="+mn-ea"/>
            </a:endParaRPr>
          </a:p>
          <a:p>
            <a:pPr algn="l" eaLnBrk="1" hangingPunct="1"/>
            <a:r>
              <a:rPr lang="zh-CN" altLang="en-US" sz="1400" dirty="0" smtClean="0">
                <a:latin typeface="Calibri" pitchFamily="34" charset="0"/>
                <a:ea typeface="+mn-ea"/>
                <a:sym typeface="+mn-ea"/>
              </a:rPr>
              <a:t>800(W)*1000D*2000(H)</a:t>
            </a:r>
            <a:endParaRPr lang="zh-CN" altLang="en-US" sz="1400" dirty="0" smtClean="0">
              <a:latin typeface="Calibri" pitchFamily="34" charset="0"/>
              <a:ea typeface="+mn-ea"/>
            </a:endParaRPr>
          </a:p>
        </p:txBody>
      </p:sp>
      <p:pic>
        <p:nvPicPr>
          <p:cNvPr id="17" name="图片 16"/>
          <p:cNvPicPr>
            <a:picLocks noChangeAspect="1"/>
          </p:cNvPicPr>
          <p:nvPr/>
        </p:nvPicPr>
        <p:blipFill>
          <a:blip r:embed="rId3" cstate="print"/>
          <a:stretch>
            <a:fillRect/>
          </a:stretch>
        </p:blipFill>
        <p:spPr>
          <a:xfrm>
            <a:off x="3814185" y="3533479"/>
            <a:ext cx="2076585" cy="2658029"/>
          </a:xfrm>
          <a:prstGeom prst="rect">
            <a:avLst/>
          </a:prstGeom>
        </p:spPr>
      </p:pic>
      <p:sp>
        <p:nvSpPr>
          <p:cNvPr id="18" name="圆角矩形 17"/>
          <p:cNvSpPr/>
          <p:nvPr/>
        </p:nvSpPr>
        <p:spPr>
          <a:xfrm>
            <a:off x="510968" y="4488482"/>
            <a:ext cx="1589028" cy="43204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b="1" dirty="0" smtClean="0">
                <a:latin typeface="Calibri" pitchFamily="34" charset="0"/>
              </a:rPr>
              <a:t>CMS-500KVA</a:t>
            </a:r>
          </a:p>
        </p:txBody>
      </p:sp>
      <p:sp>
        <p:nvSpPr>
          <p:cNvPr id="19" name="文本框 18"/>
          <p:cNvSpPr txBox="1"/>
          <p:nvPr/>
        </p:nvSpPr>
        <p:spPr>
          <a:xfrm>
            <a:off x="407953" y="5085186"/>
            <a:ext cx="2125345" cy="520065"/>
          </a:xfrm>
          <a:prstGeom prst="rect">
            <a:avLst/>
          </a:prstGeom>
          <a:noFill/>
        </p:spPr>
        <p:txBody>
          <a:bodyPr wrap="none" rtlCol="0">
            <a:spAutoFit/>
          </a:bodyPr>
          <a:lstStyle/>
          <a:p>
            <a:pPr algn="l" eaLnBrk="1" hangingPunct="1"/>
            <a:r>
              <a:rPr lang="zh-CN" altLang="en-US" sz="1400" dirty="0" smtClean="0">
                <a:latin typeface="Calibri" pitchFamily="34" charset="0"/>
                <a:ea typeface="+mn-ea"/>
                <a:sym typeface="+mn-ea"/>
              </a:rPr>
              <a:t>10 module rack, 500KVA</a:t>
            </a:r>
            <a:endParaRPr lang="zh-CN" altLang="en-US" sz="1400" b="0" dirty="0" smtClean="0">
              <a:latin typeface="Calibri" pitchFamily="34" charset="0"/>
              <a:ea typeface="+mn-ea"/>
            </a:endParaRPr>
          </a:p>
          <a:p>
            <a:pPr algn="l" eaLnBrk="1" hangingPunct="1"/>
            <a:r>
              <a:rPr lang="zh-CN" altLang="en-US" sz="1400" dirty="0" smtClean="0">
                <a:latin typeface="Calibri" pitchFamily="34" charset="0"/>
                <a:ea typeface="+mn-ea"/>
                <a:sym typeface="+mn-ea"/>
              </a:rPr>
              <a:t>1400(W)*10000D*2000(H)</a:t>
            </a:r>
            <a:endParaRPr lang="zh-CN" altLang="en-US" sz="1400" dirty="0" smtClean="0">
              <a:latin typeface="Calibri" pitchFamily="34" charset="0"/>
              <a:ea typeface="+mn-ea"/>
            </a:endParaRPr>
          </a:p>
        </p:txBody>
      </p:sp>
      <p:pic>
        <p:nvPicPr>
          <p:cNvPr id="20" name="图片 19"/>
          <p:cNvPicPr>
            <a:picLocks noChangeAspect="1"/>
          </p:cNvPicPr>
          <p:nvPr/>
        </p:nvPicPr>
        <p:blipFill>
          <a:blip r:embed="rId4" cstate="print"/>
          <a:stretch>
            <a:fillRect/>
          </a:stretch>
        </p:blipFill>
        <p:spPr>
          <a:xfrm>
            <a:off x="9048328" y="3547621"/>
            <a:ext cx="2694293" cy="2705092"/>
          </a:xfrm>
          <a:prstGeom prst="rect">
            <a:avLst/>
          </a:prstGeom>
        </p:spPr>
      </p:pic>
      <p:sp>
        <p:nvSpPr>
          <p:cNvPr id="21" name="圆角矩形 20"/>
          <p:cNvSpPr/>
          <p:nvPr/>
        </p:nvSpPr>
        <p:spPr>
          <a:xfrm>
            <a:off x="6253259" y="3861048"/>
            <a:ext cx="1589028" cy="43204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b="1" dirty="0" smtClean="0">
                <a:latin typeface="Calibri" pitchFamily="34" charset="0"/>
              </a:rPr>
              <a:t>CMS-800KVA</a:t>
            </a:r>
          </a:p>
        </p:txBody>
      </p:sp>
      <p:sp>
        <p:nvSpPr>
          <p:cNvPr id="22" name="文本框 21"/>
          <p:cNvSpPr txBox="1"/>
          <p:nvPr/>
        </p:nvSpPr>
        <p:spPr>
          <a:xfrm>
            <a:off x="6240016" y="4437112"/>
            <a:ext cx="2035175" cy="520065"/>
          </a:xfrm>
          <a:prstGeom prst="rect">
            <a:avLst/>
          </a:prstGeom>
          <a:noFill/>
        </p:spPr>
        <p:txBody>
          <a:bodyPr wrap="none" rtlCol="0">
            <a:spAutoFit/>
          </a:bodyPr>
          <a:lstStyle/>
          <a:p>
            <a:pPr algn="l" eaLnBrk="1" hangingPunct="1"/>
            <a:r>
              <a:rPr lang="zh-CN" altLang="en-US" sz="1400" dirty="0" smtClean="0">
                <a:latin typeface="Calibri" pitchFamily="34" charset="0"/>
                <a:ea typeface="+mn-ea"/>
                <a:sym typeface="+mn-ea"/>
              </a:rPr>
              <a:t>16 module rack, 800KVA</a:t>
            </a:r>
            <a:endParaRPr lang="zh-CN" altLang="en-US" sz="1400" b="0" dirty="0" smtClean="0">
              <a:latin typeface="Calibri" pitchFamily="34" charset="0"/>
              <a:ea typeface="+mn-ea"/>
            </a:endParaRPr>
          </a:p>
          <a:p>
            <a:pPr algn="l" eaLnBrk="1" hangingPunct="1"/>
            <a:r>
              <a:rPr lang="zh-CN" altLang="en-US" sz="1400" dirty="0" smtClean="0">
                <a:latin typeface="Calibri" pitchFamily="34" charset="0"/>
                <a:ea typeface="+mn-ea"/>
                <a:sym typeface="+mn-ea"/>
              </a:rPr>
              <a:t>2200(W)*1000D*2000(H)</a:t>
            </a:r>
            <a:endParaRPr lang="zh-CN" altLang="en-US" sz="1400" dirty="0" smtClean="0">
              <a:latin typeface="Calibri" pitchFamily="34" charset="0"/>
              <a:ea typeface="+mn-ea"/>
            </a:endParaRPr>
          </a:p>
        </p:txBody>
      </p:sp>
      <p:sp>
        <p:nvSpPr>
          <p:cNvPr id="2" name="矩形 1"/>
          <p:cNvSpPr/>
          <p:nvPr/>
        </p:nvSpPr>
        <p:spPr>
          <a:xfrm>
            <a:off x="4400900" y="4926501"/>
            <a:ext cx="288032" cy="668710"/>
          </a:xfrm>
          <a:prstGeom prst="rect">
            <a:avLst/>
          </a:prstGeom>
          <a:solidFill>
            <a:srgbClr val="1B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libri" pitchFamily="34" charset="0"/>
            </a:endParaRPr>
          </a:p>
        </p:txBody>
      </p:sp>
      <p:sp>
        <p:nvSpPr>
          <p:cNvPr id="4" name="矩形 3"/>
          <p:cNvSpPr/>
          <p:nvPr/>
        </p:nvSpPr>
        <p:spPr>
          <a:xfrm>
            <a:off x="4256884" y="4659107"/>
            <a:ext cx="216024" cy="936104"/>
          </a:xfrm>
          <a:prstGeom prst="rect">
            <a:avLst/>
          </a:prstGeom>
          <a:solidFill>
            <a:srgbClr val="1B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libri" pitchFamily="34" charset="0"/>
            </a:endParaRPr>
          </a:p>
        </p:txBody>
      </p:sp>
      <p:sp>
        <p:nvSpPr>
          <p:cNvPr id="23" name="圆角矩形 22"/>
          <p:cNvSpPr/>
          <p:nvPr/>
        </p:nvSpPr>
        <p:spPr bwMode="auto">
          <a:xfrm>
            <a:off x="9315178" y="1124778"/>
            <a:ext cx="2231105" cy="802233"/>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vert="horz" wrap="square" lIns="0" tIns="0" rIns="0" bIns="0" numCol="1" rtlCol="0" anchor="ctr" anchorCtr="0" compatLnSpc="1"/>
          <a:lstStyle/>
          <a:p>
            <a:pPr marL="0" marR="0" lvl="0" indent="0" algn="ctr" defTabSz="914400" eaLnBrk="1" fontAlgn="auto" latinLnBrk="0" hangingPunct="1">
              <a:lnSpc>
                <a:spcPct val="100000"/>
              </a:lnSpc>
              <a:spcBef>
                <a:spcPts val="0"/>
              </a:spcBef>
              <a:spcAft>
                <a:spcPts val="0"/>
              </a:spcAft>
              <a:buClr>
                <a:srgbClr val="CC9900"/>
              </a:buClr>
              <a:buSzTx/>
              <a:buFontTx/>
              <a:buNone/>
              <a:defRPr/>
            </a:pPr>
            <a:r>
              <a:rPr lang="en-US" altLang="zh-CN" sz="1600" b="1" kern="0" noProof="0" dirty="0" smtClean="0">
                <a:ln>
                  <a:noFill/>
                </a:ln>
                <a:solidFill>
                  <a:prstClr val="black"/>
                </a:solidFill>
                <a:uLnTx/>
                <a:uFillTx/>
                <a:latin typeface="Calibri" pitchFamily="34" charset="0"/>
                <a:ea typeface="微软雅黑" pitchFamily="34" charset="-122"/>
                <a:sym typeface="+mn-ea"/>
              </a:rPr>
              <a:t>CM50</a:t>
            </a:r>
            <a:r>
              <a:rPr lang="zh-CN" altLang="en-US" sz="1600" b="1" kern="0" noProof="0" dirty="0" smtClean="0">
                <a:ln>
                  <a:noFill/>
                </a:ln>
                <a:solidFill>
                  <a:prstClr val="black"/>
                </a:solidFill>
                <a:uLnTx/>
                <a:uFillTx/>
                <a:latin typeface="Calibri" pitchFamily="34" charset="0"/>
                <a:ea typeface="微软雅黑" pitchFamily="34" charset="-122"/>
                <a:sym typeface="+mn-ea"/>
              </a:rPr>
              <a:t> </a:t>
            </a:r>
            <a:r>
              <a:rPr lang="en-US" altLang="zh-CN" sz="1600" b="1" kern="0" noProof="0" dirty="0" smtClean="0">
                <a:ln>
                  <a:noFill/>
                </a:ln>
                <a:solidFill>
                  <a:prstClr val="black"/>
                </a:solidFill>
                <a:uLnTx/>
                <a:uFillTx/>
                <a:latin typeface="Calibri" pitchFamily="34" charset="0"/>
                <a:ea typeface="微软雅黑" pitchFamily="34" charset="-122"/>
                <a:sym typeface="+mn-ea"/>
              </a:rPr>
              <a:t>UPS module</a:t>
            </a:r>
            <a:endParaRPr kumimoji="0" lang="zh-CN" altLang="en-US" sz="1600" b="1" i="0" u="none" strike="noStrike" kern="0" cap="none" spc="0" normalizeH="0" baseline="0" noProof="0" dirty="0" smtClean="0">
              <a:ln>
                <a:noFill/>
              </a:ln>
              <a:solidFill>
                <a:prstClr val="black"/>
              </a:solidFill>
              <a:effectLst/>
              <a:uLnTx/>
              <a:uFillTx/>
              <a:latin typeface="Calibri" pitchFamily="34" charset="0"/>
              <a:ea typeface="微软雅黑" pitchFamily="34" charset="-122"/>
            </a:endParaRPr>
          </a:p>
        </p:txBody>
      </p:sp>
      <p:pic>
        <p:nvPicPr>
          <p:cNvPr id="24" name="图片 23"/>
          <p:cNvPicPr>
            <a:picLocks noChangeAspect="1"/>
          </p:cNvPicPr>
          <p:nvPr/>
        </p:nvPicPr>
        <p:blipFill>
          <a:blip r:embed="rId5" cstate="print"/>
          <a:stretch>
            <a:fillRect/>
          </a:stretch>
        </p:blipFill>
        <p:spPr>
          <a:xfrm>
            <a:off x="6246108" y="892126"/>
            <a:ext cx="2921349" cy="1528762"/>
          </a:xfrm>
          <a:prstGeom prst="rect">
            <a:avLst/>
          </a:prstGeom>
        </p:spPr>
      </p:pic>
      <p:sp>
        <p:nvSpPr>
          <p:cNvPr id="25" name="圆角矩形 20"/>
          <p:cNvSpPr/>
          <p:nvPr/>
        </p:nvSpPr>
        <p:spPr>
          <a:xfrm>
            <a:off x="6312024" y="5229200"/>
            <a:ext cx="1589028" cy="43204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b="1" dirty="0" smtClean="0">
                <a:latin typeface="Calibri" pitchFamily="34" charset="0"/>
              </a:rPr>
              <a:t>CMS-1200KVA</a:t>
            </a:r>
          </a:p>
        </p:txBody>
      </p:sp>
      <p:sp>
        <p:nvSpPr>
          <p:cNvPr id="26" name="文本框 21"/>
          <p:cNvSpPr txBox="1"/>
          <p:nvPr/>
        </p:nvSpPr>
        <p:spPr>
          <a:xfrm>
            <a:off x="6312024" y="5661248"/>
            <a:ext cx="2210862" cy="523220"/>
          </a:xfrm>
          <a:prstGeom prst="rect">
            <a:avLst/>
          </a:prstGeom>
          <a:noFill/>
        </p:spPr>
        <p:txBody>
          <a:bodyPr wrap="none" rtlCol="0">
            <a:spAutoFit/>
          </a:bodyPr>
          <a:lstStyle/>
          <a:p>
            <a:pPr algn="l" eaLnBrk="1" hangingPunct="1"/>
            <a:r>
              <a:rPr lang="en-US" altLang="zh-CN" sz="1400" dirty="0" smtClean="0">
                <a:latin typeface="Calibri" pitchFamily="34" charset="0"/>
                <a:ea typeface="+mn-ea"/>
                <a:sym typeface="+mn-ea"/>
              </a:rPr>
              <a:t>24</a:t>
            </a:r>
            <a:r>
              <a:rPr lang="zh-CN" altLang="en-US" sz="1400" dirty="0" smtClean="0">
                <a:latin typeface="Calibri" pitchFamily="34" charset="0"/>
                <a:ea typeface="+mn-ea"/>
                <a:sym typeface="+mn-ea"/>
              </a:rPr>
              <a:t> module rack, </a:t>
            </a:r>
            <a:r>
              <a:rPr lang="en-US" altLang="zh-CN" sz="1400" dirty="0" smtClean="0">
                <a:latin typeface="Calibri" pitchFamily="34" charset="0"/>
                <a:ea typeface="+mn-ea"/>
                <a:sym typeface="+mn-ea"/>
              </a:rPr>
              <a:t>12</a:t>
            </a:r>
            <a:r>
              <a:rPr lang="zh-CN" altLang="en-US" sz="1400" dirty="0" smtClean="0">
                <a:latin typeface="Calibri" pitchFamily="34" charset="0"/>
                <a:ea typeface="+mn-ea"/>
                <a:sym typeface="+mn-ea"/>
              </a:rPr>
              <a:t>00KVA</a:t>
            </a:r>
            <a:endParaRPr lang="zh-CN" altLang="en-US" sz="1400" b="0" dirty="0" smtClean="0">
              <a:latin typeface="Calibri" pitchFamily="34" charset="0"/>
              <a:ea typeface="+mn-ea"/>
            </a:endParaRPr>
          </a:p>
          <a:p>
            <a:pPr algn="l" eaLnBrk="1" hangingPunct="1"/>
            <a:r>
              <a:rPr lang="zh-CN" altLang="en-US" sz="1400" dirty="0" smtClean="0">
                <a:latin typeface="Calibri" pitchFamily="34" charset="0"/>
                <a:ea typeface="+mn-ea"/>
                <a:sym typeface="+mn-ea"/>
              </a:rPr>
              <a:t>2</a:t>
            </a:r>
            <a:r>
              <a:rPr lang="en-US" altLang="zh-CN" sz="1400" dirty="0" smtClean="0">
                <a:latin typeface="Calibri" pitchFamily="34" charset="0"/>
                <a:ea typeface="+mn-ea"/>
                <a:sym typeface="+mn-ea"/>
              </a:rPr>
              <a:t>8</a:t>
            </a:r>
            <a:r>
              <a:rPr lang="zh-CN" altLang="en-US" sz="1400" dirty="0" smtClean="0">
                <a:latin typeface="Calibri" pitchFamily="34" charset="0"/>
                <a:ea typeface="+mn-ea"/>
                <a:sym typeface="+mn-ea"/>
              </a:rPr>
              <a:t>00(W)*1000D*2000(H)</a:t>
            </a:r>
            <a:endParaRPr lang="zh-CN" altLang="en-US" sz="1400" dirty="0" smtClean="0">
              <a:latin typeface="Calibri" pitchFamily="34" charset="0"/>
              <a:ea typeface="+mn-ea"/>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3" name="矩形 5"/>
          <p:cNvSpPr>
            <a:spLocks noGrp="1" noChangeArrowheads="1"/>
          </p:cNvSpPr>
          <p:nvPr>
            <p:ph type="ctrTitle" idx="4294967295"/>
          </p:nvPr>
        </p:nvSpPr>
        <p:spPr>
          <a:xfrm>
            <a:off x="595630" y="721360"/>
            <a:ext cx="3693795" cy="546735"/>
          </a:xfrm>
        </p:spPr>
        <p:txBody>
          <a:bodyPr vert="horz" wrap="square" lIns="80037" tIns="40018" rIns="80037" bIns="40018" numCol="1" anchor="t" anchorCtr="0" compatLnSpc="1">
            <a:noAutofit/>
          </a:bodyPr>
          <a:lstStyle/>
          <a:p>
            <a:pPr eaLnBrk="0" fontAlgn="base" hangingPunct="0">
              <a:lnSpc>
                <a:spcPct val="130000"/>
              </a:lnSpc>
              <a:spcAft>
                <a:spcPct val="0"/>
              </a:spcAft>
              <a:defRPr/>
            </a:pPr>
            <a:r>
              <a:rPr lang="en-US" altLang="zh-CN" sz="3200" b="1" kern="0" dirty="0">
                <a:solidFill>
                  <a:srgbClr val="006835"/>
                </a:solidFill>
                <a:latin typeface="Calibri" pitchFamily="34" charset="0"/>
                <a:ea typeface="黑体" pitchFamily="49" charset="-122"/>
              </a:rPr>
              <a:t>Power Extension</a:t>
            </a:r>
          </a:p>
        </p:txBody>
      </p:sp>
      <p:sp>
        <p:nvSpPr>
          <p:cNvPr id="153605" name="Rectangle 3"/>
          <p:cNvSpPr>
            <a:spLocks noChangeArrowheads="1"/>
          </p:cNvSpPr>
          <p:nvPr/>
        </p:nvSpPr>
        <p:spPr bwMode="auto">
          <a:xfrm>
            <a:off x="3215958" y="4653280"/>
            <a:ext cx="7072312"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lvl="0" eaLnBrk="1" hangingPunct="1">
              <a:lnSpc>
                <a:spcPct val="100000"/>
              </a:lnSpc>
            </a:pPr>
            <a:r>
              <a:rPr lang="en-US" altLang="x-none" sz="2800" dirty="0">
                <a:solidFill>
                  <a:srgbClr val="3C611B"/>
                </a:solidFill>
                <a:latin typeface="Calibri" pitchFamily="34" charset="0"/>
                <a:ea typeface="宋体" charset="-122"/>
                <a:sym typeface="Calibri" pitchFamily="34" charset="0"/>
              </a:rPr>
              <a:t>Achieve </a:t>
            </a:r>
            <a:r>
              <a:rPr lang="en-US" altLang="x-none" sz="2800" dirty="0" smtClean="0">
                <a:solidFill>
                  <a:srgbClr val="3C611B"/>
                </a:solidFill>
                <a:latin typeface="Calibri" pitchFamily="34" charset="0"/>
                <a:ea typeface="宋体" charset="-122"/>
                <a:sym typeface="Calibri" pitchFamily="34" charset="0"/>
              </a:rPr>
              <a:t>up to 4800KVA </a:t>
            </a:r>
            <a:endParaRPr lang="zh-CN" altLang="en-US" sz="2800" dirty="0">
              <a:solidFill>
                <a:srgbClr val="3C611B"/>
              </a:solidFill>
              <a:latin typeface="Calibri" pitchFamily="34" charset="0"/>
              <a:ea typeface="宋体" charset="-122"/>
              <a:sym typeface="Calibri" pitchFamily="34" charset="0"/>
            </a:endParaRPr>
          </a:p>
          <a:p>
            <a:pPr lvl="0" eaLnBrk="1" hangingPunct="1">
              <a:lnSpc>
                <a:spcPct val="100000"/>
              </a:lnSpc>
            </a:pPr>
            <a:r>
              <a:rPr lang="en-US" altLang="x-none" sz="2800" dirty="0">
                <a:solidFill>
                  <a:srgbClr val="3C611B"/>
                </a:solidFill>
                <a:latin typeface="Calibri" pitchFamily="34" charset="0"/>
                <a:ea typeface="宋体" charset="-122"/>
                <a:sym typeface="Calibri" pitchFamily="34" charset="0"/>
              </a:rPr>
              <a:t>                    via 4 </a:t>
            </a:r>
            <a:r>
              <a:rPr lang="en-US" altLang="x-none" sz="2800" dirty="0" smtClean="0">
                <a:solidFill>
                  <a:srgbClr val="3C611B"/>
                </a:solidFill>
                <a:latin typeface="Calibri" pitchFamily="34" charset="0"/>
                <a:ea typeface="宋体" charset="-122"/>
                <a:sym typeface="Calibri" pitchFamily="34" charset="0"/>
              </a:rPr>
              <a:t>x 1200kVA </a:t>
            </a:r>
            <a:r>
              <a:rPr lang="en-US" altLang="x-none" sz="2800" dirty="0">
                <a:solidFill>
                  <a:srgbClr val="3C611B"/>
                </a:solidFill>
                <a:latin typeface="Calibri" pitchFamily="34" charset="0"/>
                <a:ea typeface="宋体" charset="-122"/>
                <a:sym typeface="Calibri" pitchFamily="34" charset="0"/>
              </a:rPr>
              <a:t>parallel</a:t>
            </a:r>
            <a:endParaRPr lang="zh-CN" altLang="en-US" sz="2800" dirty="0">
              <a:solidFill>
                <a:srgbClr val="3C611B"/>
              </a:solidFill>
              <a:latin typeface="Calibri" pitchFamily="34" charset="0"/>
              <a:sym typeface="宋体" pitchFamily="2" charset="-122"/>
            </a:endParaRPr>
          </a:p>
        </p:txBody>
      </p:sp>
      <p:pic>
        <p:nvPicPr>
          <p:cNvPr id="153606" name="图片 18" descr="4台并机-.png"/>
          <p:cNvPicPr>
            <a:picLocks noChangeAspect="1" noChangeArrowheads="1"/>
          </p:cNvPicPr>
          <p:nvPr/>
        </p:nvPicPr>
        <p:blipFill>
          <a:blip r:embed="rId2" cstate="print">
            <a:extLst>
              <a:ext uri="{28A0092B-C50C-407E-A947-70E740481C1C}">
                <a14:useLocalDpi xmlns:a14="http://schemas.microsoft.com/office/drawing/2010/main" val="0"/>
              </a:ext>
            </a:extLst>
          </a:blip>
          <a:srcRect r="2344" b="-436"/>
          <a:stretch>
            <a:fillRect/>
          </a:stretch>
        </p:blipFill>
        <p:spPr bwMode="auto">
          <a:xfrm>
            <a:off x="1603375" y="2460626"/>
            <a:ext cx="8929688"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p:cNvSpPr txBox="1"/>
          <p:nvPr/>
        </p:nvSpPr>
        <p:spPr>
          <a:xfrm>
            <a:off x="8472264" y="2564904"/>
            <a:ext cx="1224136" cy="707886"/>
          </a:xfrm>
          <a:prstGeom prst="rect">
            <a:avLst/>
          </a:prstGeom>
          <a:solidFill>
            <a:schemeClr val="bg1"/>
          </a:solidFill>
        </p:spPr>
        <p:txBody>
          <a:bodyPr wrap="square" rtlCol="0">
            <a:spAutoFit/>
          </a:bodyPr>
          <a:lstStyle/>
          <a:p>
            <a:r>
              <a:rPr lang="en-US" altLang="zh-CN" sz="4000" dirty="0" smtClean="0">
                <a:latin typeface="Calibri" pitchFamily="34" charset="0"/>
                <a:ea typeface="微软雅黑" pitchFamily="34" charset="-122"/>
              </a:rPr>
              <a:t>4800</a:t>
            </a:r>
            <a:endParaRPr lang="en-US" altLang="zh-CN" sz="3200" dirty="0" smtClean="0">
              <a:latin typeface="Calibri" pitchFamily="34" charset="0"/>
              <a:ea typeface="微软雅黑" pitchFamily="34" charset="-122"/>
            </a:endParaRPr>
          </a:p>
        </p:txBody>
      </p:sp>
      <p:sp>
        <p:nvSpPr>
          <p:cNvPr id="6" name="文本框 5"/>
          <p:cNvSpPr txBox="1"/>
          <p:nvPr/>
        </p:nvSpPr>
        <p:spPr>
          <a:xfrm>
            <a:off x="1796557" y="3705854"/>
            <a:ext cx="1155208" cy="400110"/>
          </a:xfrm>
          <a:prstGeom prst="rect">
            <a:avLst/>
          </a:prstGeom>
          <a:solidFill>
            <a:schemeClr val="bg1"/>
          </a:solidFill>
        </p:spPr>
        <p:txBody>
          <a:bodyPr wrap="square" rtlCol="0">
            <a:spAutoFit/>
          </a:bodyPr>
          <a:lstStyle/>
          <a:p>
            <a:r>
              <a:rPr lang="en-US" altLang="zh-CN" sz="2000" dirty="0" smtClean="0">
                <a:latin typeface="Calibri" pitchFamily="34" charset="0"/>
                <a:ea typeface="微软雅黑" pitchFamily="34" charset="-122"/>
              </a:rPr>
              <a:t>1200kVA</a:t>
            </a:r>
          </a:p>
        </p:txBody>
      </p:sp>
      <p:sp>
        <p:nvSpPr>
          <p:cNvPr id="7" name="文本框 6"/>
          <p:cNvSpPr txBox="1"/>
          <p:nvPr/>
        </p:nvSpPr>
        <p:spPr>
          <a:xfrm>
            <a:off x="3442907" y="3705854"/>
            <a:ext cx="1155208" cy="400110"/>
          </a:xfrm>
          <a:prstGeom prst="rect">
            <a:avLst/>
          </a:prstGeom>
          <a:solidFill>
            <a:schemeClr val="bg1"/>
          </a:solidFill>
        </p:spPr>
        <p:txBody>
          <a:bodyPr wrap="square" rtlCol="0">
            <a:spAutoFit/>
          </a:bodyPr>
          <a:lstStyle/>
          <a:p>
            <a:r>
              <a:rPr lang="en-US" altLang="zh-CN" sz="2000" dirty="0" smtClean="0">
                <a:latin typeface="Calibri" pitchFamily="34" charset="0"/>
                <a:ea typeface="微软雅黑" pitchFamily="34" charset="-122"/>
              </a:rPr>
              <a:t>1200kVA</a:t>
            </a:r>
          </a:p>
        </p:txBody>
      </p:sp>
      <p:sp>
        <p:nvSpPr>
          <p:cNvPr id="8" name="文本框 7"/>
          <p:cNvSpPr txBox="1"/>
          <p:nvPr/>
        </p:nvSpPr>
        <p:spPr>
          <a:xfrm>
            <a:off x="5209457" y="3705854"/>
            <a:ext cx="1155208" cy="400110"/>
          </a:xfrm>
          <a:prstGeom prst="rect">
            <a:avLst/>
          </a:prstGeom>
          <a:solidFill>
            <a:schemeClr val="bg1"/>
          </a:solidFill>
        </p:spPr>
        <p:txBody>
          <a:bodyPr wrap="square" rtlCol="0">
            <a:spAutoFit/>
          </a:bodyPr>
          <a:lstStyle/>
          <a:p>
            <a:r>
              <a:rPr lang="en-US" altLang="zh-CN" sz="2000" dirty="0" smtClean="0">
                <a:latin typeface="Calibri" pitchFamily="34" charset="0"/>
                <a:ea typeface="微软雅黑" pitchFamily="34" charset="-122"/>
              </a:rPr>
              <a:t>1200kVA</a:t>
            </a:r>
          </a:p>
        </p:txBody>
      </p:sp>
      <p:sp>
        <p:nvSpPr>
          <p:cNvPr id="9" name="文本框 8"/>
          <p:cNvSpPr txBox="1"/>
          <p:nvPr/>
        </p:nvSpPr>
        <p:spPr>
          <a:xfrm>
            <a:off x="6855807" y="3705854"/>
            <a:ext cx="1155208" cy="400110"/>
          </a:xfrm>
          <a:prstGeom prst="rect">
            <a:avLst/>
          </a:prstGeom>
          <a:solidFill>
            <a:schemeClr val="bg1"/>
          </a:solidFill>
        </p:spPr>
        <p:txBody>
          <a:bodyPr wrap="square" rtlCol="0">
            <a:spAutoFit/>
          </a:bodyPr>
          <a:lstStyle/>
          <a:p>
            <a:r>
              <a:rPr lang="en-US" altLang="zh-CN" sz="2000" dirty="0" smtClean="0">
                <a:latin typeface="Calibri" pitchFamily="34" charset="0"/>
                <a:ea typeface="微软雅黑" pitchFamily="34" charset="-122"/>
              </a:rPr>
              <a:t>1200kVA</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标题 1"/>
          <p:cNvSpPr txBox="1"/>
          <p:nvPr/>
        </p:nvSpPr>
        <p:spPr>
          <a:xfrm>
            <a:off x="551815" y="1485265"/>
            <a:ext cx="11273790" cy="1249680"/>
          </a:xfrm>
          <a:prstGeom prst="rect">
            <a:avLst/>
          </a:prstGeom>
        </p:spPr>
        <p:txBody>
          <a:bodyPr vert="horz" lIns="121831" tIns="60920" rIns="121831" bIns="60920" rtlCol="0" anchor="ctr">
            <a:noAutofit/>
          </a:bodyPr>
          <a:lstStyle/>
          <a:p>
            <a:pPr marL="0" marR="0" lvl="0" indent="0" algn="l" defTabSz="914400" rtl="0" eaLnBrk="0" fontAlgn="base" latinLnBrk="0" hangingPunct="0">
              <a:lnSpc>
                <a:spcPct val="130000"/>
              </a:lnSpc>
              <a:spcBef>
                <a:spcPct val="0"/>
              </a:spcBef>
              <a:spcAft>
                <a:spcPct val="0"/>
              </a:spcAft>
              <a:buClrTx/>
              <a:buSzTx/>
              <a:buFont typeface="Arial" pitchFamily="34" charset="0"/>
              <a:buNone/>
              <a:defRPr/>
            </a:pPr>
            <a:r>
              <a:rPr kumimoji="0" lang="en-US" altLang="zh-CN" sz="3200" b="1" i="0" u="none" strike="noStrike" kern="0" cap="none" spc="0" normalizeH="0" baseline="0" noProof="0" dirty="0" smtClean="0">
                <a:ln>
                  <a:noFill/>
                </a:ln>
                <a:solidFill>
                  <a:srgbClr val="006835"/>
                </a:solidFill>
                <a:effectLst/>
                <a:uLnTx/>
                <a:uFillTx/>
                <a:latin typeface="Calibri" pitchFamily="34" charset="0"/>
                <a:ea typeface="黑体" pitchFamily="49" charset="-122"/>
                <a:cs typeface="+mj-cs"/>
              </a:rPr>
              <a:t/>
            </a:r>
            <a:br>
              <a:rPr kumimoji="0" lang="en-US" altLang="zh-CN" sz="3200" b="1" i="0" u="none" strike="noStrike" kern="0" cap="none" spc="0" normalizeH="0" baseline="0" noProof="0" dirty="0" smtClean="0">
                <a:ln>
                  <a:noFill/>
                </a:ln>
                <a:solidFill>
                  <a:srgbClr val="006835"/>
                </a:solidFill>
                <a:effectLst/>
                <a:uLnTx/>
                <a:uFillTx/>
                <a:latin typeface="Calibri" pitchFamily="34" charset="0"/>
                <a:ea typeface="黑体" pitchFamily="49" charset="-122"/>
                <a:cs typeface="+mj-cs"/>
              </a:rPr>
            </a:br>
            <a:r>
              <a:rPr kumimoji="0" lang="en-US" altLang="zh-CN" sz="3200" b="1" i="0" u="none" strike="noStrike" kern="0" cap="none" spc="0" normalizeH="0" baseline="0" noProof="0" dirty="0" smtClean="0">
                <a:ln>
                  <a:noFill/>
                </a:ln>
                <a:solidFill>
                  <a:srgbClr val="006835"/>
                </a:solidFill>
                <a:effectLst/>
                <a:uLnTx/>
                <a:uFillTx/>
                <a:latin typeface="Calibri" pitchFamily="34" charset="0"/>
                <a:ea typeface="黑体" pitchFamily="49" charset="-122"/>
                <a:cs typeface="+mj-cs"/>
              </a:rPr>
              <a:t>modular UPS design concept&amp;datacenter power supply solution</a:t>
            </a:r>
            <a:br>
              <a:rPr kumimoji="0" lang="en-US" altLang="zh-CN" sz="3200" b="1" i="0" u="none" strike="noStrike" kern="0" cap="none" spc="0" normalizeH="0" baseline="0" noProof="0" dirty="0" smtClean="0">
                <a:ln>
                  <a:noFill/>
                </a:ln>
                <a:solidFill>
                  <a:srgbClr val="006835"/>
                </a:solidFill>
                <a:effectLst/>
                <a:uLnTx/>
                <a:uFillTx/>
                <a:latin typeface="Calibri" pitchFamily="34" charset="0"/>
                <a:ea typeface="黑体" pitchFamily="49" charset="-122"/>
                <a:cs typeface="+mj-cs"/>
              </a:rPr>
            </a:br>
            <a:endParaRPr kumimoji="0" lang="zh-CN" altLang="en-US" sz="3200" b="1" i="0" u="none" strike="noStrike" kern="0" cap="none" spc="0" normalizeH="0" baseline="0" noProof="0" dirty="0">
              <a:ln>
                <a:noFill/>
              </a:ln>
              <a:solidFill>
                <a:srgbClr val="006835"/>
              </a:solidFill>
              <a:effectLst/>
              <a:uLnTx/>
              <a:uFillTx/>
              <a:latin typeface="Calibri" pitchFamily="34" charset="0"/>
              <a:ea typeface="黑体" pitchFamily="49" charset="-122"/>
              <a:cs typeface="+mj-cs"/>
            </a:endParaRPr>
          </a:p>
        </p:txBody>
      </p:sp>
      <p:sp>
        <p:nvSpPr>
          <p:cNvPr id="5" name="AutoShape 21"/>
          <p:cNvSpPr>
            <a:spLocks noChangeArrowheads="1"/>
          </p:cNvSpPr>
          <p:nvPr/>
        </p:nvSpPr>
        <p:spPr bwMode="auto">
          <a:xfrm>
            <a:off x="2944039" y="4545005"/>
            <a:ext cx="6478588" cy="390525"/>
          </a:xfrm>
          <a:prstGeom prst="triangle">
            <a:avLst>
              <a:gd name="adj" fmla="val 50000"/>
            </a:avLst>
          </a:prstGeom>
          <a:gradFill rotWithShape="1">
            <a:gsLst>
              <a:gs pos="0">
                <a:srgbClr val="FFFF00"/>
              </a:gs>
              <a:gs pos="60999">
                <a:srgbClr val="FFFF00"/>
              </a:gs>
              <a:gs pos="64998">
                <a:srgbClr val="F0EBD5"/>
              </a:gs>
              <a:gs pos="100000">
                <a:srgbClr val="D1C39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08" tIns="45706" rIns="91408" bIns="45706" anchor="ct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endParaRPr lang="zh-CN" altLang="en-US" sz="1400">
              <a:solidFill>
                <a:schemeClr val="bg1"/>
              </a:solidFill>
              <a:latin typeface="FrutigerNext LT Regular"/>
              <a:ea typeface="华文细黑" panose="02010600040101010101" pitchFamily="2" charset="-122"/>
              <a:sym typeface="FrutigerNext LT Regular"/>
            </a:endParaRPr>
          </a:p>
        </p:txBody>
      </p:sp>
      <p:sp>
        <p:nvSpPr>
          <p:cNvPr id="6" name="Text Box 23"/>
          <p:cNvSpPr>
            <a:spLocks noChangeArrowheads="1"/>
          </p:cNvSpPr>
          <p:nvPr/>
        </p:nvSpPr>
        <p:spPr bwMode="auto">
          <a:xfrm>
            <a:off x="4296589" y="4005254"/>
            <a:ext cx="3714750" cy="459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6" rIns="91408" bIns="45706">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2400" dirty="0">
                <a:solidFill>
                  <a:srgbClr val="006835"/>
                </a:solidFill>
                <a:latin typeface="Impact" pitchFamily="34" charset="0"/>
                <a:ea typeface="华文细黑" panose="02010600040101010101" pitchFamily="2" charset="-122"/>
                <a:sym typeface="Impact" pitchFamily="34" charset="0"/>
              </a:rPr>
              <a:t>modular UPS</a:t>
            </a:r>
            <a:r>
              <a:rPr lang="zh-CN" altLang="en-US" sz="2400" dirty="0">
                <a:solidFill>
                  <a:srgbClr val="006835"/>
                </a:solidFill>
                <a:latin typeface="Impact" pitchFamily="34" charset="0"/>
                <a:ea typeface="华文细黑" panose="02010600040101010101" pitchFamily="2" charset="-122"/>
                <a:sym typeface="Impact" pitchFamily="34" charset="0"/>
              </a:rPr>
              <a:t>  </a:t>
            </a:r>
            <a:r>
              <a:rPr lang="en-US" altLang="zh-CN" sz="2400" dirty="0">
                <a:solidFill>
                  <a:srgbClr val="006835"/>
                </a:solidFill>
                <a:latin typeface="Impact" pitchFamily="34" charset="0"/>
                <a:ea typeface="华文细黑" panose="02010600040101010101" pitchFamily="2" charset="-122"/>
                <a:sym typeface="Impact" pitchFamily="34" charset="0"/>
              </a:rPr>
              <a:t>power supply</a:t>
            </a:r>
          </a:p>
        </p:txBody>
      </p:sp>
      <p:sp>
        <p:nvSpPr>
          <p:cNvPr id="7" name="Rectangle 26"/>
          <p:cNvSpPr>
            <a:spLocks noChangeArrowheads="1"/>
          </p:cNvSpPr>
          <p:nvPr/>
        </p:nvSpPr>
        <p:spPr bwMode="auto">
          <a:xfrm>
            <a:off x="2902764" y="4954580"/>
            <a:ext cx="3251200" cy="460375"/>
          </a:xfrm>
          <a:prstGeom prst="rect">
            <a:avLst/>
          </a:prstGeom>
          <a:gradFill rotWithShape="1">
            <a:gsLst>
              <a:gs pos="0">
                <a:srgbClr val="03D4A8"/>
              </a:gs>
              <a:gs pos="25000">
                <a:srgbClr val="21D6E0"/>
              </a:gs>
              <a:gs pos="75000">
                <a:srgbClr val="0087E6"/>
              </a:gs>
              <a:gs pos="100000">
                <a:srgbClr val="005CBF"/>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08" tIns="45706" rIns="91408" bIns="45706" anchor="ct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endParaRPr lang="zh-CN" altLang="en-US" sz="1600">
              <a:solidFill>
                <a:srgbClr val="FF0000"/>
              </a:solidFill>
              <a:latin typeface="FrutigerNext LT Regular"/>
              <a:ea typeface="华文细黑" panose="02010600040101010101" pitchFamily="2" charset="-122"/>
              <a:sym typeface="FrutigerNext LT Regular"/>
            </a:endParaRPr>
          </a:p>
        </p:txBody>
      </p:sp>
      <p:sp>
        <p:nvSpPr>
          <p:cNvPr id="8" name="Rectangle 27"/>
          <p:cNvSpPr>
            <a:spLocks noChangeArrowheads="1"/>
          </p:cNvSpPr>
          <p:nvPr/>
        </p:nvSpPr>
        <p:spPr bwMode="auto">
          <a:xfrm>
            <a:off x="6225403" y="4972041"/>
            <a:ext cx="3214687" cy="438150"/>
          </a:xfrm>
          <a:prstGeom prst="rect">
            <a:avLst/>
          </a:prstGeom>
          <a:gradFill rotWithShape="1">
            <a:gsLst>
              <a:gs pos="0">
                <a:srgbClr val="5E9EFF"/>
              </a:gs>
              <a:gs pos="39998">
                <a:srgbClr val="85C2FF"/>
              </a:gs>
              <a:gs pos="70000">
                <a:srgbClr val="C4D6EB"/>
              </a:gs>
              <a:gs pos="100000">
                <a:srgbClr val="FFEBFA"/>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3394" tIns="41699" rIns="83394" bIns="41699" anchor="ctr" anchorCtr="1"/>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endParaRPr lang="zh-CN" altLang="en-US" sz="1100">
              <a:solidFill>
                <a:schemeClr val="bg1"/>
              </a:solidFill>
              <a:latin typeface="FrutigerNext LT Regular"/>
              <a:ea typeface="华文细黑" panose="02010600040101010101" pitchFamily="2" charset="-122"/>
              <a:sym typeface="FrutigerNext LT Regular"/>
            </a:endParaRPr>
          </a:p>
        </p:txBody>
      </p:sp>
      <p:sp>
        <p:nvSpPr>
          <p:cNvPr id="9" name="Rectangle 93"/>
          <p:cNvSpPr>
            <a:spLocks noChangeArrowheads="1"/>
          </p:cNvSpPr>
          <p:nvPr/>
        </p:nvSpPr>
        <p:spPr bwMode="auto">
          <a:xfrm>
            <a:off x="6511152" y="4995855"/>
            <a:ext cx="2747962" cy="30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6" rIns="91408" bIns="45706">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r>
              <a:rPr lang="en-US" altLang="zh-CN" sz="1400" dirty="0" smtClean="0">
                <a:solidFill>
                  <a:schemeClr val="bg1"/>
                </a:solidFill>
                <a:latin typeface="Calibri" pitchFamily="34" charset="0"/>
                <a:ea typeface="+mn-ea"/>
                <a:cs typeface="Arial Unicode MS" panose="020B0604020202020204" pitchFamily="34" charset="-122"/>
                <a:sym typeface="FrutigerNext LT Regular"/>
              </a:rPr>
              <a:t>modular </a:t>
            </a:r>
            <a:r>
              <a:rPr lang="en-US" altLang="zh-CN" sz="1400" dirty="0">
                <a:solidFill>
                  <a:schemeClr val="bg1"/>
                </a:solidFill>
                <a:latin typeface="Calibri" pitchFamily="34" charset="0"/>
                <a:ea typeface="+mn-ea"/>
                <a:cs typeface="Arial Unicode MS" panose="020B0604020202020204" pitchFamily="34" charset="-122"/>
                <a:sym typeface="FrutigerNext LT Regular"/>
              </a:rPr>
              <a:t>redundant structure</a:t>
            </a:r>
          </a:p>
        </p:txBody>
      </p:sp>
      <p:sp>
        <p:nvSpPr>
          <p:cNvPr id="11" name="Rectangle 100"/>
          <p:cNvSpPr>
            <a:spLocks noChangeArrowheads="1"/>
          </p:cNvSpPr>
          <p:nvPr/>
        </p:nvSpPr>
        <p:spPr bwMode="auto">
          <a:xfrm>
            <a:off x="3140889" y="4995855"/>
            <a:ext cx="2655888" cy="30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6" rIns="91408" bIns="45706">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en-US" altLang="zh-CN" sz="1400" dirty="0">
                <a:solidFill>
                  <a:schemeClr val="bg1"/>
                </a:solidFill>
                <a:latin typeface="Calibri" pitchFamily="34" charset="0"/>
                <a:ea typeface="+mn-ea"/>
                <a:cs typeface="Arial Unicode MS" panose="020B0604020202020204" pitchFamily="34" charset="-122"/>
                <a:sym typeface="FrutigerNext LT Regular"/>
              </a:rPr>
              <a:t>standard power supply system</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363391" y="0"/>
            <a:ext cx="7840451" cy="4508927"/>
          </a:xfrm>
          <a:prstGeom prst="rect">
            <a:avLst/>
          </a:prstGeom>
          <a:noFill/>
        </p:spPr>
        <p:txBody>
          <a:bodyPr vert="horz" wrap="square" rtlCol="0">
            <a:noAutofit/>
          </a:bodyPr>
          <a:lstStyle/>
          <a:p>
            <a:r>
              <a:rPr lang="en-US" altLang="zh-CN" sz="28700" spc="400" dirty="0" smtClean="0">
                <a:solidFill>
                  <a:srgbClr val="006835"/>
                </a:solidFill>
                <a:latin typeface="Impact" pitchFamily="34" charset="0"/>
                <a:ea typeface="Orbitron" panose="02000000000000000000" pitchFamily="2" charset="0"/>
              </a:rPr>
              <a:t>CMS</a:t>
            </a:r>
            <a:endParaRPr lang="zh-CN" altLang="en-US" sz="28700" spc="400" dirty="0">
              <a:solidFill>
                <a:srgbClr val="006835"/>
              </a:solidFill>
              <a:latin typeface="Impact" pitchFamily="34" charset="0"/>
              <a:ea typeface="Orbitron" panose="02000000000000000000" pitchFamily="2" charset="0"/>
            </a:endParaRPr>
          </a:p>
        </p:txBody>
      </p:sp>
      <p:sp>
        <p:nvSpPr>
          <p:cNvPr id="14" name="文本框 13"/>
          <p:cNvSpPr txBox="1"/>
          <p:nvPr/>
        </p:nvSpPr>
        <p:spPr>
          <a:xfrm>
            <a:off x="7104380" y="3285490"/>
            <a:ext cx="4881245" cy="646430"/>
          </a:xfrm>
          <a:prstGeom prst="rect">
            <a:avLst/>
          </a:prstGeom>
          <a:noFill/>
        </p:spPr>
        <p:txBody>
          <a:bodyPr vert="horz" wrap="none" rtlCol="0">
            <a:noAutofit/>
          </a:bodyPr>
          <a:lstStyle/>
          <a:p>
            <a:pPr eaLnBrk="0" fontAlgn="base" hangingPunct="0">
              <a:spcBef>
                <a:spcPct val="0"/>
              </a:spcBef>
              <a:spcAft>
                <a:spcPct val="0"/>
              </a:spcAft>
            </a:pPr>
            <a:r>
              <a:rPr lang="en-US" altLang="zh-CN" sz="3600" b="1" dirty="0" smtClean="0">
                <a:solidFill>
                  <a:srgbClr val="006835"/>
                </a:solidFill>
                <a:latin typeface="Calibri" pitchFamily="34" charset="0"/>
                <a:ea typeface="黑体" pitchFamily="49" charset="-122"/>
                <a:cs typeface="+mj-cs"/>
              </a:rPr>
              <a:t>rack independent UPS</a:t>
            </a:r>
            <a:endParaRPr lang="zh-CN" altLang="en-US" sz="3600" b="1" dirty="0">
              <a:solidFill>
                <a:srgbClr val="006835"/>
              </a:solidFill>
              <a:latin typeface="Calibri" pitchFamily="34" charset="0"/>
              <a:ea typeface="黑体" pitchFamily="49" charset="-122"/>
              <a:cs typeface="+mj-cs"/>
            </a:endParaRPr>
          </a:p>
        </p:txBody>
      </p:sp>
      <p:sp>
        <p:nvSpPr>
          <p:cNvPr id="15" name="文本框 14"/>
          <p:cNvSpPr txBox="1"/>
          <p:nvPr/>
        </p:nvSpPr>
        <p:spPr>
          <a:xfrm>
            <a:off x="5952490" y="4293235"/>
            <a:ext cx="5927725" cy="2073910"/>
          </a:xfrm>
          <a:prstGeom prst="rect">
            <a:avLst/>
          </a:prstGeom>
          <a:noFill/>
        </p:spPr>
        <p:txBody>
          <a:bodyPr wrap="square" rtlCol="0">
            <a:noAutofit/>
          </a:bodyPr>
          <a:lstStyle/>
          <a:p>
            <a:pPr>
              <a:lnSpc>
                <a:spcPct val="150000"/>
              </a:lnSpc>
            </a:pPr>
            <a:r>
              <a:rPr sz="1400" dirty="0" smtClean="0">
                <a:solidFill>
                  <a:schemeClr val="tx1">
                    <a:lumMod val="75000"/>
                    <a:lumOff val="25000"/>
                  </a:schemeClr>
                </a:solidFill>
                <a:latin typeface="Calibri" pitchFamily="34" charset="0"/>
              </a:rPr>
              <a:t>To facilitate in</a:t>
            </a:r>
            <a:r>
              <a:rPr lang="en-US" sz="1400" dirty="0" smtClean="0">
                <a:solidFill>
                  <a:schemeClr val="tx1">
                    <a:lumMod val="75000"/>
                    <a:lumOff val="25000"/>
                  </a:schemeClr>
                </a:solidFill>
                <a:latin typeface="Calibri" pitchFamily="34" charset="0"/>
              </a:rPr>
              <a:t>-</a:t>
            </a:r>
            <a:r>
              <a:rPr sz="1400" dirty="0" smtClean="0">
                <a:solidFill>
                  <a:schemeClr val="tx1">
                    <a:lumMod val="75000"/>
                    <a:lumOff val="25000"/>
                  </a:schemeClr>
                </a:solidFill>
                <a:latin typeface="Calibri" pitchFamily="34" charset="0"/>
              </a:rPr>
              <a:t>row UPS rack solutions, SCU has designed the CMS Rack independent UPS. It is a modular UPS including base unite, sub module frame, and UPS modules that fits into any 600x1000mm 19 inch rack. Starting at 25kVA up to 200kVA this solution is easy to integrate into small and medium size computer room designs. This UPS solution enables you to integrate the full UPS into a HOT-COLD Corridor design of any particular brand.</a:t>
            </a:r>
          </a:p>
        </p:txBody>
      </p:sp>
      <p:cxnSp>
        <p:nvCxnSpPr>
          <p:cNvPr id="16" name="直接连接符 15"/>
          <p:cNvCxnSpPr/>
          <p:nvPr/>
        </p:nvCxnSpPr>
        <p:spPr>
          <a:xfrm flipV="1">
            <a:off x="5960515" y="4198513"/>
            <a:ext cx="5836533" cy="2398"/>
          </a:xfrm>
          <a:prstGeom prst="line">
            <a:avLst/>
          </a:prstGeom>
          <a:ln>
            <a:solidFill>
              <a:srgbClr val="006835"/>
            </a:solidFill>
          </a:ln>
        </p:spPr>
        <p:style>
          <a:lnRef idx="3">
            <a:schemeClr val="accent3"/>
          </a:lnRef>
          <a:fillRef idx="0">
            <a:schemeClr val="accent3"/>
          </a:fillRef>
          <a:effectRef idx="2">
            <a:schemeClr val="accent3"/>
          </a:effectRef>
          <a:fontRef idx="minor">
            <a:schemeClr val="tx1"/>
          </a:fontRef>
        </p:style>
      </p:cxnSp>
      <p:sp>
        <p:nvSpPr>
          <p:cNvPr id="6" name="文本框 5"/>
          <p:cNvSpPr txBox="1"/>
          <p:nvPr/>
        </p:nvSpPr>
        <p:spPr>
          <a:xfrm>
            <a:off x="363391" y="4422998"/>
            <a:ext cx="5335475" cy="1325880"/>
          </a:xfrm>
          <a:prstGeom prst="rect">
            <a:avLst/>
          </a:prstGeom>
          <a:noFill/>
        </p:spPr>
        <p:txBody>
          <a:bodyPr wrap="square" rtlCol="0">
            <a:spAutoFit/>
          </a:bodyPr>
          <a:lstStyle/>
          <a:p>
            <a:pPr>
              <a:lnSpc>
                <a:spcPct val="150000"/>
              </a:lnSpc>
            </a:pPr>
            <a:r>
              <a:rPr lang="en-US" altLang="zh-CN" dirty="0">
                <a:solidFill>
                  <a:schemeClr val="tx1"/>
                </a:solidFill>
                <a:latin typeface="Calibri" pitchFamily="34" charset="0"/>
                <a:ea typeface="Arial" charset="0"/>
              </a:rPr>
              <a:t>Applciation</a:t>
            </a:r>
            <a:r>
              <a:rPr lang="zh-CN" altLang="en-US" dirty="0" smtClean="0">
                <a:solidFill>
                  <a:schemeClr val="tx1"/>
                </a:solidFill>
                <a:latin typeface="Calibri" pitchFamily="34" charset="0"/>
                <a:ea typeface="Arial" charset="0"/>
              </a:rPr>
              <a:t>：System integrators</a:t>
            </a:r>
            <a:r>
              <a:rPr lang="en-US" altLang="zh-CN" dirty="0" smtClean="0">
                <a:solidFill>
                  <a:schemeClr val="tx1"/>
                </a:solidFill>
                <a:latin typeface="Calibri" pitchFamily="34" charset="0"/>
                <a:ea typeface="Arial" charset="0"/>
              </a:rPr>
              <a:t>, SKD, </a:t>
            </a:r>
            <a:r>
              <a:rPr lang="zh-CN" altLang="en-US" dirty="0" smtClean="0">
                <a:solidFill>
                  <a:schemeClr val="tx1"/>
                </a:solidFill>
                <a:latin typeface="Calibri" pitchFamily="34" charset="0"/>
                <a:ea typeface="Arial" charset="0"/>
              </a:rPr>
              <a:t>Cabinet manufacturer</a:t>
            </a:r>
            <a:r>
              <a:rPr lang="en-US" altLang="zh-CN" dirty="0" smtClean="0">
                <a:solidFill>
                  <a:schemeClr val="tx1"/>
                </a:solidFill>
                <a:latin typeface="Calibri" pitchFamily="34" charset="0"/>
                <a:ea typeface="Arial" charset="0"/>
              </a:rPr>
              <a:t>, </a:t>
            </a:r>
            <a:r>
              <a:rPr lang="zh-CN" altLang="en-US" dirty="0" smtClean="0">
                <a:solidFill>
                  <a:schemeClr val="tx1"/>
                </a:solidFill>
                <a:latin typeface="Calibri" pitchFamily="34" charset="0"/>
                <a:ea typeface="Arial" charset="0"/>
              </a:rPr>
              <a:t>Small and medium-sized data center</a:t>
            </a:r>
          </a:p>
          <a:p>
            <a:pPr>
              <a:lnSpc>
                <a:spcPct val="150000"/>
              </a:lnSpc>
            </a:pPr>
            <a:endParaRPr lang="zh-CN" altLang="en-US" dirty="0">
              <a:solidFill>
                <a:schemeClr val="tx1">
                  <a:lumMod val="85000"/>
                  <a:lumOff val="15000"/>
                </a:schemeClr>
              </a:solidFill>
              <a:latin typeface="Calibri" pitchFamily="34" charset="0"/>
              <a:ea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67715" y="116840"/>
            <a:ext cx="10515600" cy="1325563"/>
          </a:xfrm>
        </p:spPr>
        <p:txBody>
          <a:bodyPr>
            <a:normAutofit/>
          </a:bodyPr>
          <a:lstStyle/>
          <a:p>
            <a:pPr eaLnBrk="0" fontAlgn="base" hangingPunct="0">
              <a:lnSpc>
                <a:spcPct val="130000"/>
              </a:lnSpc>
              <a:spcAft>
                <a:spcPct val="0"/>
              </a:spcAft>
              <a:defRPr/>
            </a:pPr>
            <a:r>
              <a:rPr lang="en-US" altLang="zh-CN" sz="3200" b="1" kern="0" dirty="0">
                <a:solidFill>
                  <a:srgbClr val="006835"/>
                </a:solidFill>
                <a:latin typeface="Calibri" pitchFamily="34" charset="0"/>
                <a:ea typeface="黑体" pitchFamily="49" charset="-122"/>
              </a:rPr>
              <a:t>CMS rack independent UPS model</a:t>
            </a:r>
          </a:p>
        </p:txBody>
      </p:sp>
      <p:pic>
        <p:nvPicPr>
          <p:cNvPr id="1026" name="Picture 2" descr="C:\Users\Administrator\Desktop\CMSPDM-100.jpg"/>
          <p:cNvPicPr>
            <a:picLocks noChangeAspect="1" noChangeArrowheads="1"/>
          </p:cNvPicPr>
          <p:nvPr/>
        </p:nvPicPr>
        <p:blipFill>
          <a:blip r:embed="rId2" cstate="print"/>
          <a:srcRect/>
          <a:stretch>
            <a:fillRect/>
          </a:stretch>
        </p:blipFill>
        <p:spPr bwMode="auto">
          <a:xfrm>
            <a:off x="4007768" y="1052736"/>
            <a:ext cx="1758106" cy="5040000"/>
          </a:xfrm>
          <a:prstGeom prst="rect">
            <a:avLst/>
          </a:prstGeom>
          <a:noFill/>
        </p:spPr>
      </p:pic>
      <p:pic>
        <p:nvPicPr>
          <p:cNvPr id="1027" name="Picture 3" descr="C:\Users\Administrator\Desktop\JPG-CMSPDM200有前门.jpg"/>
          <p:cNvPicPr>
            <a:picLocks noChangeAspect="1" noChangeArrowheads="1"/>
          </p:cNvPicPr>
          <p:nvPr/>
        </p:nvPicPr>
        <p:blipFill>
          <a:blip r:embed="rId3" cstate="print"/>
          <a:srcRect/>
          <a:stretch>
            <a:fillRect/>
          </a:stretch>
        </p:blipFill>
        <p:spPr bwMode="auto">
          <a:xfrm>
            <a:off x="7366925" y="836712"/>
            <a:ext cx="1897427" cy="5400000"/>
          </a:xfrm>
          <a:prstGeom prst="rect">
            <a:avLst/>
          </a:prstGeom>
          <a:noFill/>
        </p:spPr>
      </p:pic>
      <p:sp>
        <p:nvSpPr>
          <p:cNvPr id="5" name="TextBox 4"/>
          <p:cNvSpPr txBox="1"/>
          <p:nvPr/>
        </p:nvSpPr>
        <p:spPr>
          <a:xfrm>
            <a:off x="5664200" y="3357245"/>
            <a:ext cx="1919605" cy="2452979"/>
          </a:xfrm>
          <a:prstGeom prst="rect">
            <a:avLst/>
          </a:prstGeom>
          <a:noFill/>
        </p:spPr>
        <p:txBody>
          <a:bodyPr wrap="square" rtlCol="0">
            <a:spAutoFit/>
          </a:bodyPr>
          <a:lstStyle/>
          <a:p>
            <a:pPr>
              <a:lnSpc>
                <a:spcPct val="130000"/>
              </a:lnSpc>
            </a:pPr>
            <a:r>
              <a:rPr lang="en-US" altLang="zh-CN" sz="2000" b="1" kern="0" dirty="0" smtClean="0">
                <a:solidFill>
                  <a:srgbClr val="006835"/>
                </a:solidFill>
                <a:latin typeface="Calibri" pitchFamily="34" charset="0"/>
                <a:ea typeface="黑体" pitchFamily="49" charset="-122"/>
                <a:cs typeface="+mj-cs"/>
              </a:rPr>
              <a:t>CMS/PDM-100</a:t>
            </a:r>
          </a:p>
          <a:p>
            <a:pPr>
              <a:lnSpc>
                <a:spcPct val="130000"/>
              </a:lnSpc>
            </a:pPr>
            <a:r>
              <a:rPr lang="en-US" altLang="zh-CN" sz="1400" dirty="0" smtClean="0">
                <a:latin typeface="Calibri" pitchFamily="34" charset="0"/>
                <a:sym typeface="+mn-ea"/>
              </a:rPr>
              <a:t>system capacity: </a:t>
            </a:r>
            <a:r>
              <a:rPr lang="en-US" altLang="zh-CN" sz="1400" dirty="0" smtClean="0">
                <a:latin typeface="Calibri" pitchFamily="34" charset="0"/>
              </a:rPr>
              <a:t>100KVA</a:t>
            </a:r>
          </a:p>
          <a:p>
            <a:pPr>
              <a:lnSpc>
                <a:spcPct val="130000"/>
              </a:lnSpc>
            </a:pPr>
            <a:r>
              <a:rPr lang="en-US" altLang="zh-CN" sz="1400" dirty="0" smtClean="0">
                <a:latin typeface="Calibri" pitchFamily="34" charset="0"/>
                <a:sym typeface="+mn-ea"/>
              </a:rPr>
              <a:t>sub module frame capacity: </a:t>
            </a:r>
            <a:r>
              <a:rPr lang="en-US" altLang="zh-CN" sz="1400" dirty="0" smtClean="0">
                <a:latin typeface="Calibri" pitchFamily="34" charset="0"/>
              </a:rPr>
              <a:t>100KVA</a:t>
            </a:r>
          </a:p>
          <a:p>
            <a:pPr>
              <a:lnSpc>
                <a:spcPct val="130000"/>
              </a:lnSpc>
            </a:pPr>
            <a:r>
              <a:rPr lang="en-US" altLang="zh-CN" sz="1400" dirty="0" smtClean="0">
                <a:latin typeface="Calibri" pitchFamily="34" charset="0"/>
                <a:sym typeface="+mn-ea"/>
              </a:rPr>
              <a:t>UPS module capacity: </a:t>
            </a:r>
            <a:r>
              <a:rPr lang="en-US" altLang="zh-CN" sz="1400" dirty="0" smtClean="0">
                <a:latin typeface="Calibri" pitchFamily="34" charset="0"/>
              </a:rPr>
              <a:t>25KVA</a:t>
            </a:r>
          </a:p>
          <a:p>
            <a:pPr>
              <a:lnSpc>
                <a:spcPct val="130000"/>
              </a:lnSpc>
            </a:pPr>
            <a:r>
              <a:rPr lang="en-US" altLang="zh-CN" sz="1400" dirty="0" smtClean="0">
                <a:latin typeface="Calibri" pitchFamily="34" charset="0"/>
                <a:sym typeface="+mn-ea"/>
              </a:rPr>
              <a:t>21U</a:t>
            </a:r>
            <a:endParaRPr lang="zh-CN" altLang="en-US" sz="1400" dirty="0">
              <a:latin typeface="Calibri" pitchFamily="34" charset="0"/>
            </a:endParaRPr>
          </a:p>
        </p:txBody>
      </p:sp>
      <p:sp>
        <p:nvSpPr>
          <p:cNvPr id="6" name="TextBox 5"/>
          <p:cNvSpPr txBox="1"/>
          <p:nvPr/>
        </p:nvSpPr>
        <p:spPr>
          <a:xfrm>
            <a:off x="9192260" y="3284855"/>
            <a:ext cx="2057400" cy="2172903"/>
          </a:xfrm>
          <a:prstGeom prst="rect">
            <a:avLst/>
          </a:prstGeom>
          <a:noFill/>
        </p:spPr>
        <p:txBody>
          <a:bodyPr wrap="square" rtlCol="0">
            <a:spAutoFit/>
          </a:bodyPr>
          <a:lstStyle/>
          <a:p>
            <a:pPr>
              <a:lnSpc>
                <a:spcPct val="130000"/>
              </a:lnSpc>
            </a:pPr>
            <a:r>
              <a:rPr lang="en-US" altLang="zh-CN" sz="2000" b="1" kern="0" dirty="0" smtClean="0">
                <a:solidFill>
                  <a:srgbClr val="006835"/>
                </a:solidFill>
                <a:latin typeface="Calibri" pitchFamily="34" charset="0"/>
                <a:ea typeface="黑体" pitchFamily="49" charset="-122"/>
                <a:cs typeface="+mj-cs"/>
              </a:rPr>
              <a:t>CMS/PDM-200</a:t>
            </a:r>
          </a:p>
          <a:p>
            <a:pPr>
              <a:lnSpc>
                <a:spcPct val="130000"/>
              </a:lnSpc>
            </a:pPr>
            <a:r>
              <a:rPr lang="en-US" altLang="zh-CN" sz="1400" dirty="0" smtClean="0">
                <a:latin typeface="Calibri" pitchFamily="34" charset="0"/>
                <a:sym typeface="+mn-ea"/>
              </a:rPr>
              <a:t>system capacity: </a:t>
            </a:r>
            <a:r>
              <a:rPr lang="en-US" altLang="zh-CN" sz="1400" dirty="0" smtClean="0">
                <a:latin typeface="Calibri" pitchFamily="34" charset="0"/>
              </a:rPr>
              <a:t>200KVA</a:t>
            </a:r>
          </a:p>
          <a:p>
            <a:pPr>
              <a:lnSpc>
                <a:spcPct val="130000"/>
              </a:lnSpc>
            </a:pPr>
            <a:r>
              <a:rPr lang="en-US" altLang="zh-CN" sz="1400" dirty="0" smtClean="0">
                <a:latin typeface="Calibri" pitchFamily="34" charset="0"/>
                <a:sym typeface="+mn-ea"/>
              </a:rPr>
              <a:t>sub module frame capacity: </a:t>
            </a:r>
            <a:r>
              <a:rPr lang="en-US" altLang="zh-CN" sz="1400" dirty="0" smtClean="0">
                <a:latin typeface="Calibri" pitchFamily="34" charset="0"/>
              </a:rPr>
              <a:t>100KVA</a:t>
            </a:r>
          </a:p>
          <a:p>
            <a:pPr>
              <a:lnSpc>
                <a:spcPct val="130000"/>
              </a:lnSpc>
            </a:pPr>
            <a:r>
              <a:rPr lang="en-US" altLang="zh-CN" sz="1400" dirty="0" smtClean="0">
                <a:latin typeface="Calibri" pitchFamily="34" charset="0"/>
                <a:sym typeface="+mn-ea"/>
              </a:rPr>
              <a:t>UPS module capacity: </a:t>
            </a:r>
            <a:r>
              <a:rPr lang="en-US" altLang="zh-CN" sz="1400" dirty="0" smtClean="0">
                <a:latin typeface="Calibri" pitchFamily="34" charset="0"/>
              </a:rPr>
              <a:t>25KVA</a:t>
            </a:r>
          </a:p>
          <a:p>
            <a:pPr>
              <a:lnSpc>
                <a:spcPct val="130000"/>
              </a:lnSpc>
            </a:pPr>
            <a:r>
              <a:rPr lang="en-US" altLang="zh-CN" sz="1400" dirty="0" smtClean="0">
                <a:latin typeface="Calibri" pitchFamily="34" charset="0"/>
                <a:sym typeface="+mn-ea"/>
              </a:rPr>
              <a:t>40U</a:t>
            </a:r>
            <a:endParaRPr lang="zh-CN" altLang="en-US" sz="1400" dirty="0">
              <a:latin typeface="Calibri" pitchFamily="34" charset="0"/>
            </a:endParaRPr>
          </a:p>
        </p:txBody>
      </p:sp>
      <p:sp>
        <p:nvSpPr>
          <p:cNvPr id="8" name="TextBox 7"/>
          <p:cNvSpPr txBox="1"/>
          <p:nvPr/>
        </p:nvSpPr>
        <p:spPr>
          <a:xfrm>
            <a:off x="2496235" y="3428871"/>
            <a:ext cx="1656184" cy="2452979"/>
          </a:xfrm>
          <a:prstGeom prst="rect">
            <a:avLst/>
          </a:prstGeom>
          <a:noFill/>
        </p:spPr>
        <p:txBody>
          <a:bodyPr wrap="square" rtlCol="0">
            <a:spAutoFit/>
          </a:bodyPr>
          <a:lstStyle/>
          <a:p>
            <a:pPr>
              <a:lnSpc>
                <a:spcPct val="130000"/>
              </a:lnSpc>
            </a:pPr>
            <a:r>
              <a:rPr lang="en-US" altLang="zh-CN" sz="2000" b="1" kern="0" dirty="0" smtClean="0">
                <a:solidFill>
                  <a:srgbClr val="006835"/>
                </a:solidFill>
                <a:latin typeface="Calibri" pitchFamily="34" charset="0"/>
                <a:ea typeface="黑体" pitchFamily="49" charset="-122"/>
                <a:cs typeface="+mj-cs"/>
              </a:rPr>
              <a:t>CMS/PDM-50</a:t>
            </a:r>
            <a:endParaRPr lang="en-US" altLang="zh-CN" sz="2000" b="1" kern="0" dirty="0" smtClean="0">
              <a:solidFill>
                <a:schemeClr val="tx1"/>
              </a:solidFill>
              <a:latin typeface="Calibri" pitchFamily="34" charset="0"/>
              <a:ea typeface="黑体" pitchFamily="49" charset="-122"/>
              <a:cs typeface="+mj-cs"/>
            </a:endParaRPr>
          </a:p>
          <a:p>
            <a:pPr>
              <a:lnSpc>
                <a:spcPct val="130000"/>
              </a:lnSpc>
            </a:pPr>
            <a:r>
              <a:rPr lang="en-US" altLang="zh-CN" sz="1400" dirty="0" smtClean="0">
                <a:latin typeface="Calibri" pitchFamily="34" charset="0"/>
              </a:rPr>
              <a:t>system capacity: 50KVA</a:t>
            </a:r>
          </a:p>
          <a:p>
            <a:pPr>
              <a:lnSpc>
                <a:spcPct val="130000"/>
              </a:lnSpc>
            </a:pPr>
            <a:r>
              <a:rPr lang="en-US" altLang="zh-CN" sz="1400" dirty="0" smtClean="0">
                <a:latin typeface="Calibri" pitchFamily="34" charset="0"/>
              </a:rPr>
              <a:t>sub module frame capacity:50KVA</a:t>
            </a:r>
          </a:p>
          <a:p>
            <a:pPr>
              <a:lnSpc>
                <a:spcPct val="130000"/>
              </a:lnSpc>
            </a:pPr>
            <a:r>
              <a:rPr lang="en-US" altLang="zh-CN" sz="1400" dirty="0" smtClean="0">
                <a:latin typeface="Calibri" pitchFamily="34" charset="0"/>
              </a:rPr>
              <a:t>UPS module capacity: 25KVA</a:t>
            </a:r>
          </a:p>
          <a:p>
            <a:pPr>
              <a:lnSpc>
                <a:spcPct val="130000"/>
              </a:lnSpc>
            </a:pPr>
            <a:r>
              <a:rPr lang="en-US" altLang="zh-CN" sz="1400" dirty="0" smtClean="0">
                <a:latin typeface="Calibri" pitchFamily="34" charset="0"/>
              </a:rPr>
              <a:t>15U</a:t>
            </a:r>
            <a:endParaRPr lang="zh-CN" altLang="en-US" sz="1400" dirty="0">
              <a:latin typeface="Calibri" pitchFamily="34" charset="0"/>
            </a:endParaRPr>
          </a:p>
        </p:txBody>
      </p:sp>
      <p:pic>
        <p:nvPicPr>
          <p:cNvPr id="318465" name="Picture 1" descr="C:\Users\Administrator\Desktop\JPG 50KVA系统.正.jpg"/>
          <p:cNvPicPr>
            <a:picLocks noChangeAspect="1" noChangeArrowheads="1"/>
          </p:cNvPicPr>
          <p:nvPr/>
        </p:nvPicPr>
        <p:blipFill>
          <a:blip r:embed="rId4" cstate="print"/>
          <a:srcRect/>
          <a:stretch>
            <a:fillRect/>
          </a:stretch>
        </p:blipFill>
        <p:spPr bwMode="auto">
          <a:xfrm>
            <a:off x="623618" y="1125126"/>
            <a:ext cx="1792607" cy="5040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3879850" cy="1325880"/>
          </a:xfrm>
        </p:spPr>
        <p:txBody>
          <a:bodyPr>
            <a:normAutofit/>
          </a:bodyPr>
          <a:lstStyle/>
          <a:p>
            <a:pPr eaLnBrk="0" fontAlgn="base" hangingPunct="0">
              <a:lnSpc>
                <a:spcPct val="130000"/>
              </a:lnSpc>
              <a:spcAft>
                <a:spcPct val="0"/>
              </a:spcAft>
              <a:defRPr/>
            </a:pPr>
            <a:r>
              <a:rPr lang="en-US" altLang="zh-CN" sz="3200" b="1" kern="0" dirty="0">
                <a:solidFill>
                  <a:srgbClr val="006835"/>
                </a:solidFill>
                <a:latin typeface="Calibri" pitchFamily="34" charset="0"/>
                <a:ea typeface="黑体" pitchFamily="49" charset="-122"/>
              </a:rPr>
              <a:t>product components</a:t>
            </a:r>
            <a:endParaRPr lang="en-US" altLang="zh-CN" sz="3200" b="1" kern="0" dirty="0" smtClean="0">
              <a:solidFill>
                <a:srgbClr val="006835"/>
              </a:solidFill>
              <a:latin typeface="Calibri" pitchFamily="34" charset="0"/>
              <a:ea typeface="黑体" pitchFamily="49" charset="-122"/>
            </a:endParaRPr>
          </a:p>
        </p:txBody>
      </p:sp>
      <p:pic>
        <p:nvPicPr>
          <p:cNvPr id="2054" name="Picture 6" descr="C:\Users\Administrator\Desktop\威图CMS 模块突出 PNG.png"/>
          <p:cNvPicPr>
            <a:picLocks noChangeAspect="1" noChangeArrowheads="1"/>
          </p:cNvPicPr>
          <p:nvPr/>
        </p:nvPicPr>
        <p:blipFill>
          <a:blip r:embed="rId2" cstate="print"/>
          <a:srcRect/>
          <a:stretch>
            <a:fillRect/>
          </a:stretch>
        </p:blipFill>
        <p:spPr bwMode="auto">
          <a:xfrm>
            <a:off x="4133050" y="332656"/>
            <a:ext cx="3475118" cy="6048672"/>
          </a:xfrm>
          <a:prstGeom prst="rect">
            <a:avLst/>
          </a:prstGeom>
          <a:noFill/>
        </p:spPr>
      </p:pic>
      <p:pic>
        <p:nvPicPr>
          <p:cNvPr id="2052" name="Picture 4"/>
          <p:cNvPicPr>
            <a:picLocks noChangeAspect="1" noChangeArrowheads="1"/>
          </p:cNvPicPr>
          <p:nvPr/>
        </p:nvPicPr>
        <p:blipFill>
          <a:blip r:embed="rId3" cstate="print"/>
          <a:srcRect/>
          <a:stretch>
            <a:fillRect/>
          </a:stretch>
        </p:blipFill>
        <p:spPr bwMode="auto">
          <a:xfrm>
            <a:off x="1343472" y="1916832"/>
            <a:ext cx="1872208" cy="1884689"/>
          </a:xfrm>
          <a:prstGeom prst="rect">
            <a:avLst/>
          </a:prstGeom>
          <a:noFill/>
          <a:ln w="9525">
            <a:noFill/>
            <a:miter lim="800000"/>
            <a:headEnd/>
            <a:tailEnd/>
          </a:ln>
        </p:spPr>
      </p:pic>
      <p:sp>
        <p:nvSpPr>
          <p:cNvPr id="8" name="TextBox 7"/>
          <p:cNvSpPr txBox="1"/>
          <p:nvPr/>
        </p:nvSpPr>
        <p:spPr>
          <a:xfrm>
            <a:off x="1559496" y="3861048"/>
            <a:ext cx="1512168" cy="352425"/>
          </a:xfrm>
          <a:prstGeom prst="rect">
            <a:avLst/>
          </a:prstGeom>
          <a:noFill/>
        </p:spPr>
        <p:txBody>
          <a:bodyPr wrap="square" rtlCol="0">
            <a:spAutoFit/>
          </a:bodyPr>
          <a:lstStyle/>
          <a:p>
            <a:r>
              <a:rPr lang="en-US" altLang="zh-CN" sz="1600" dirty="0" smtClean="0">
                <a:latin typeface="Calibri" pitchFamily="34" charset="0"/>
                <a:ea typeface="微软雅黑" pitchFamily="34" charset="-122"/>
              </a:rPr>
              <a:t>base unit</a:t>
            </a:r>
          </a:p>
        </p:txBody>
      </p:sp>
      <p:sp>
        <p:nvSpPr>
          <p:cNvPr id="12" name="椭圆 11"/>
          <p:cNvSpPr/>
          <p:nvPr/>
        </p:nvSpPr>
        <p:spPr>
          <a:xfrm>
            <a:off x="911424" y="1484784"/>
            <a:ext cx="2664296" cy="288032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libri" pitchFamily="34" charset="0"/>
            </a:endParaRPr>
          </a:p>
        </p:txBody>
      </p:sp>
      <p:pic>
        <p:nvPicPr>
          <p:cNvPr id="2053" name="Picture 5" descr="C:\Users\Administrator\Desktop\模块框架 四个模块.jpg"/>
          <p:cNvPicPr>
            <a:picLocks noChangeAspect="1" noChangeArrowheads="1"/>
          </p:cNvPicPr>
          <p:nvPr/>
        </p:nvPicPr>
        <p:blipFill>
          <a:blip r:embed="rId4" cstate="print"/>
          <a:srcRect/>
          <a:stretch>
            <a:fillRect/>
          </a:stretch>
        </p:blipFill>
        <p:spPr bwMode="auto">
          <a:xfrm>
            <a:off x="8400256" y="3522494"/>
            <a:ext cx="2232248" cy="2106684"/>
          </a:xfrm>
          <a:prstGeom prst="rect">
            <a:avLst/>
          </a:prstGeom>
          <a:noFill/>
        </p:spPr>
      </p:pic>
      <p:sp>
        <p:nvSpPr>
          <p:cNvPr id="9" name="TextBox 8"/>
          <p:cNvSpPr txBox="1"/>
          <p:nvPr/>
        </p:nvSpPr>
        <p:spPr>
          <a:xfrm>
            <a:off x="8976360" y="5538470"/>
            <a:ext cx="1984375" cy="352425"/>
          </a:xfrm>
          <a:prstGeom prst="rect">
            <a:avLst/>
          </a:prstGeom>
          <a:noFill/>
        </p:spPr>
        <p:txBody>
          <a:bodyPr wrap="square" rtlCol="0">
            <a:spAutoFit/>
          </a:bodyPr>
          <a:lstStyle/>
          <a:p>
            <a:r>
              <a:rPr lang="en-US" altLang="zh-CN" sz="1600" dirty="0" smtClean="0">
                <a:latin typeface="Calibri" pitchFamily="34" charset="0"/>
                <a:ea typeface="微软雅黑" pitchFamily="34" charset="-122"/>
              </a:rPr>
              <a:t>sub module frame</a:t>
            </a:r>
          </a:p>
        </p:txBody>
      </p:sp>
      <p:sp>
        <p:nvSpPr>
          <p:cNvPr id="13" name="椭圆 12"/>
          <p:cNvSpPr/>
          <p:nvPr/>
        </p:nvSpPr>
        <p:spPr>
          <a:xfrm>
            <a:off x="8184232" y="3140968"/>
            <a:ext cx="2664296" cy="288032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libri" pitchFamily="34" charset="0"/>
            </a:endParaRPr>
          </a:p>
        </p:txBody>
      </p:sp>
      <p:pic>
        <p:nvPicPr>
          <p:cNvPr id="2056" name="Picture 8" descr="C:\Users\Administrator\Desktop\CM25 PNG.png"/>
          <p:cNvPicPr>
            <a:picLocks noChangeAspect="1" noChangeArrowheads="1"/>
          </p:cNvPicPr>
          <p:nvPr/>
        </p:nvPicPr>
        <p:blipFill>
          <a:blip r:embed="rId5" cstate="print"/>
          <a:srcRect/>
          <a:stretch>
            <a:fillRect/>
          </a:stretch>
        </p:blipFill>
        <p:spPr bwMode="auto">
          <a:xfrm>
            <a:off x="8400256" y="1340768"/>
            <a:ext cx="2160000" cy="741280"/>
          </a:xfrm>
          <a:prstGeom prst="rect">
            <a:avLst/>
          </a:prstGeom>
          <a:noFill/>
        </p:spPr>
      </p:pic>
      <p:sp>
        <p:nvSpPr>
          <p:cNvPr id="18" name="椭圆 17"/>
          <p:cNvSpPr/>
          <p:nvPr/>
        </p:nvSpPr>
        <p:spPr>
          <a:xfrm>
            <a:off x="8112224" y="1052736"/>
            <a:ext cx="2808312" cy="151216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libri" pitchFamily="34" charset="0"/>
            </a:endParaRPr>
          </a:p>
        </p:txBody>
      </p:sp>
      <p:sp>
        <p:nvSpPr>
          <p:cNvPr id="19" name="TextBox 18"/>
          <p:cNvSpPr txBox="1"/>
          <p:nvPr/>
        </p:nvSpPr>
        <p:spPr>
          <a:xfrm>
            <a:off x="8832215" y="2010410"/>
            <a:ext cx="1795780" cy="352425"/>
          </a:xfrm>
          <a:prstGeom prst="rect">
            <a:avLst/>
          </a:prstGeom>
          <a:noFill/>
        </p:spPr>
        <p:txBody>
          <a:bodyPr wrap="square" rtlCol="0">
            <a:spAutoFit/>
          </a:bodyPr>
          <a:lstStyle/>
          <a:p>
            <a:r>
              <a:rPr lang="en-US" altLang="zh-CN" sz="1600" dirty="0">
                <a:latin typeface="Calibri" pitchFamily="34" charset="0"/>
                <a:ea typeface="微软雅黑" pitchFamily="34" charset="-122"/>
              </a:rPr>
              <a:t>power module</a:t>
            </a:r>
          </a:p>
        </p:txBody>
      </p:sp>
      <p:pic>
        <p:nvPicPr>
          <p:cNvPr id="21" name="Picture 37" descr="Orange Curved Arrow Small"/>
          <p:cNvPicPr>
            <a:picLocks noChangeAspect="1" noChangeArrowheads="1"/>
          </p:cNvPicPr>
          <p:nvPr/>
        </p:nvPicPr>
        <p:blipFill>
          <a:blip r:embed="rId6" cstate="print"/>
          <a:srcRect/>
          <a:stretch>
            <a:fillRect/>
          </a:stretch>
        </p:blipFill>
        <p:spPr bwMode="auto">
          <a:xfrm rot="15234162">
            <a:off x="5927035" y="310386"/>
            <a:ext cx="943629" cy="4594971"/>
          </a:xfrm>
          <a:prstGeom prst="rect">
            <a:avLst/>
          </a:prstGeom>
          <a:noFill/>
          <a:ln w="9525">
            <a:noFill/>
            <a:miter lim="800000"/>
            <a:headEnd/>
            <a:tailEnd/>
          </a:ln>
        </p:spPr>
      </p:pic>
      <p:pic>
        <p:nvPicPr>
          <p:cNvPr id="22" name="Picture 37" descr="Orange Curved Arrow Small"/>
          <p:cNvPicPr>
            <a:picLocks noChangeAspect="1" noChangeArrowheads="1"/>
          </p:cNvPicPr>
          <p:nvPr/>
        </p:nvPicPr>
        <p:blipFill>
          <a:blip r:embed="rId6" cstate="print"/>
          <a:srcRect/>
          <a:stretch>
            <a:fillRect/>
          </a:stretch>
        </p:blipFill>
        <p:spPr bwMode="auto">
          <a:xfrm rot="5643943" flipV="1">
            <a:off x="6522437" y="2490471"/>
            <a:ext cx="943629" cy="3033378"/>
          </a:xfrm>
          <a:prstGeom prst="rect">
            <a:avLst/>
          </a:prstGeom>
          <a:noFill/>
          <a:ln w="9525">
            <a:noFill/>
            <a:miter lim="800000"/>
            <a:headEnd/>
            <a:tailEnd/>
          </a:ln>
        </p:spPr>
      </p:pic>
      <p:pic>
        <p:nvPicPr>
          <p:cNvPr id="23" name="Picture 37" descr="Orange Curved Arrow Small"/>
          <p:cNvPicPr>
            <a:picLocks noChangeAspect="1" noChangeArrowheads="1"/>
          </p:cNvPicPr>
          <p:nvPr/>
        </p:nvPicPr>
        <p:blipFill>
          <a:blip r:embed="rId6" cstate="print"/>
          <a:srcRect/>
          <a:stretch>
            <a:fillRect/>
          </a:stretch>
        </p:blipFill>
        <p:spPr bwMode="auto">
          <a:xfrm rot="3198556" flipH="1">
            <a:off x="3776339" y="838014"/>
            <a:ext cx="943629" cy="2231236"/>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组合 7"/>
          <p:cNvGrpSpPr/>
          <p:nvPr/>
        </p:nvGrpSpPr>
        <p:grpSpPr>
          <a:xfrm>
            <a:off x="6793406" y="1923172"/>
            <a:ext cx="5398594" cy="1367644"/>
            <a:chOff x="5852148" y="3936045"/>
            <a:chExt cx="5279286" cy="1347885"/>
          </a:xfrm>
          <a:effectLst>
            <a:outerShdw blurRad="63500" sx="102000" sy="102000" algn="ctr" rotWithShape="0">
              <a:prstClr val="black">
                <a:alpha val="40000"/>
              </a:prstClr>
            </a:outerShdw>
          </a:effectLst>
        </p:grpSpPr>
        <p:sp>
          <p:nvSpPr>
            <p:cNvPr id="5" name="标题 1"/>
            <p:cNvSpPr txBox="1"/>
            <p:nvPr/>
          </p:nvSpPr>
          <p:spPr>
            <a:xfrm flipH="1">
              <a:off x="5852148" y="3936045"/>
              <a:ext cx="5279285" cy="857250"/>
            </a:xfrm>
            <a:prstGeom prst="snip1Rect">
              <a:avLst>
                <a:gd name="adj" fmla="val 0"/>
              </a:avLst>
            </a:prstGeom>
            <a:solidFill>
              <a:schemeClr val="bg1">
                <a:alpha val="50000"/>
              </a:schemeClr>
            </a:solidFill>
            <a:ln>
              <a:noFill/>
            </a:ln>
          </p:spPr>
          <p:txBody>
            <a:bodyPr anchor="ctr"/>
            <a:lstStyle/>
            <a:p>
              <a:pPr marL="342900" indent="-342900" algn="ctr" defTabSz="913765">
                <a:spcBef>
                  <a:spcPct val="20000"/>
                </a:spcBef>
                <a:defRPr/>
              </a:pPr>
              <a:r>
                <a:rPr lang="en-US" altLang="zh-CN" sz="4000" b="1" dirty="0">
                  <a:solidFill>
                    <a:srgbClr val="006835"/>
                  </a:solidFill>
                  <a:latin typeface="Calibri" pitchFamily="34" charset="0"/>
                  <a:ea typeface="微软雅黑" pitchFamily="34" charset="-122"/>
                  <a:cs typeface="Arial" pitchFamily="34" charset="0"/>
                  <a:sym typeface="+mn-ea"/>
                </a:rPr>
                <a:t>Product Portfolio</a:t>
              </a:r>
              <a:endParaRPr lang="zh-CN" altLang="en-US" sz="4000" b="1" dirty="0">
                <a:solidFill>
                  <a:srgbClr val="006835"/>
                </a:solidFill>
                <a:latin typeface="Calibri" pitchFamily="34" charset="0"/>
                <a:ea typeface="微软雅黑" pitchFamily="34" charset="-122"/>
                <a:cs typeface="Arial" pitchFamily="34" charset="0"/>
              </a:endParaRPr>
            </a:p>
          </p:txBody>
        </p:sp>
        <p:sp>
          <p:nvSpPr>
            <p:cNvPr id="6" name="标题 1"/>
            <p:cNvSpPr txBox="1"/>
            <p:nvPr/>
          </p:nvSpPr>
          <p:spPr bwMode="auto">
            <a:xfrm>
              <a:off x="5852149" y="4797233"/>
              <a:ext cx="5279285" cy="486697"/>
            </a:xfrm>
            <a:prstGeom prst="rect">
              <a:avLst/>
            </a:prstGeom>
            <a:solidFill>
              <a:schemeClr val="bg1">
                <a:lumMod val="65000"/>
                <a:alpha val="65098"/>
              </a:schemeClr>
            </a:solidFill>
            <a:ln w="9525">
              <a:noFill/>
              <a:miter lim="800000"/>
            </a:ln>
          </p:spPr>
          <p:txBody>
            <a:bodyPr vert="horz" wrap="square" lIns="68522" tIns="34261" rIns="68522" bIns="34261" numCol="1" anchor="ctr" anchorCtr="0" compatLnSpc="1"/>
            <a:lstStyle/>
            <a:p>
              <a:pPr algn="ctr" defTabSz="657860">
                <a:defRPr/>
              </a:pPr>
              <a:endParaRPr lang="en-US" altLang="zh-CN" sz="1800" kern="0" dirty="0">
                <a:solidFill>
                  <a:sysClr val="window" lastClr="FFFFFF"/>
                </a:solidFill>
                <a:latin typeface="Microsoft JhengHei" pitchFamily="34" charset="-120"/>
                <a:ea typeface="Microsoft JhengHei" pitchFamily="34" charset="-120"/>
                <a:cs typeface="Arial"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eaLnBrk="0" fontAlgn="base" hangingPunct="0">
              <a:lnSpc>
                <a:spcPct val="130000"/>
              </a:lnSpc>
              <a:spcAft>
                <a:spcPct val="0"/>
              </a:spcAft>
              <a:defRPr/>
            </a:pPr>
            <a:r>
              <a:rPr lang="en-US" altLang="zh-CN" sz="3200" b="1" kern="0" dirty="0">
                <a:solidFill>
                  <a:srgbClr val="006835"/>
                </a:solidFill>
                <a:latin typeface="Calibri" pitchFamily="34" charset="0"/>
                <a:ea typeface="黑体" pitchFamily="49" charset="-122"/>
              </a:rPr>
              <a:t>base unit</a:t>
            </a:r>
          </a:p>
        </p:txBody>
      </p:sp>
      <p:sp>
        <p:nvSpPr>
          <p:cNvPr id="5" name="TextBox 4"/>
          <p:cNvSpPr txBox="1"/>
          <p:nvPr/>
        </p:nvSpPr>
        <p:spPr>
          <a:xfrm>
            <a:off x="6240269" y="405423"/>
            <a:ext cx="4896544" cy="2621280"/>
          </a:xfrm>
          <a:prstGeom prst="rect">
            <a:avLst/>
          </a:prstGeom>
          <a:noFill/>
        </p:spPr>
        <p:txBody>
          <a:bodyPr wrap="square" rtlCol="0">
            <a:spAutoFit/>
          </a:bodyPr>
          <a:lstStyle/>
          <a:p>
            <a:pPr>
              <a:lnSpc>
                <a:spcPct val="130000"/>
              </a:lnSpc>
            </a:pPr>
            <a:r>
              <a:rPr lang="en-US" altLang="zh-CN" sz="2000" b="1" kern="0" dirty="0" smtClean="0">
                <a:solidFill>
                  <a:srgbClr val="006835"/>
                </a:solidFill>
                <a:latin typeface="Calibri" pitchFamily="34" charset="0"/>
                <a:ea typeface="黑体" pitchFamily="49" charset="-122"/>
                <a:cs typeface="+mj-cs"/>
              </a:rPr>
              <a:t>RU-CMS100/25 base unit</a:t>
            </a:r>
          </a:p>
          <a:p>
            <a:pPr algn="l" eaLnBrk="1" latinLnBrk="0" hangingPunct="1">
              <a:lnSpc>
                <a:spcPct val="100000"/>
              </a:lnSpc>
            </a:pPr>
            <a:r>
              <a:rPr altLang="zh-CN" sz="1400" dirty="0" smtClean="0">
                <a:latin typeface="Calibri" pitchFamily="34" charset="0"/>
                <a:sym typeface="+mn-ea"/>
              </a:rPr>
              <a:t>-</a:t>
            </a:r>
            <a:r>
              <a:rPr lang="en-US" sz="1400" dirty="0" smtClean="0">
                <a:latin typeface="Calibri" pitchFamily="34" charset="0"/>
                <a:sym typeface="+mn-ea"/>
              </a:rPr>
              <a:t> </a:t>
            </a:r>
            <a:r>
              <a:rPr lang="en-US" sz="1400" dirty="0" smtClean="0">
                <a:latin typeface="Calibri" pitchFamily="34" charset="0"/>
              </a:rPr>
              <a:t>Input/ Output cable entries</a:t>
            </a:r>
          </a:p>
          <a:p>
            <a:pPr algn="l" eaLnBrk="1" latinLnBrk="0" hangingPunct="1">
              <a:lnSpc>
                <a:spcPct val="100000"/>
              </a:lnSpc>
            </a:pPr>
            <a:r>
              <a:rPr lang="en-US" sz="1400" dirty="0" smtClean="0">
                <a:latin typeface="Calibri" pitchFamily="34" charset="0"/>
              </a:rPr>
              <a:t>- STS static switch 100kVA</a:t>
            </a:r>
          </a:p>
          <a:p>
            <a:pPr algn="l" eaLnBrk="1" latinLnBrk="0" hangingPunct="1">
              <a:lnSpc>
                <a:spcPct val="100000"/>
              </a:lnSpc>
            </a:pPr>
            <a:r>
              <a:rPr lang="en-US" sz="1400" dirty="0" smtClean="0">
                <a:latin typeface="Calibri" pitchFamily="34" charset="0"/>
              </a:rPr>
              <a:t>- Maintenance By-Pass switch</a:t>
            </a:r>
          </a:p>
          <a:p>
            <a:pPr algn="l" eaLnBrk="1" latinLnBrk="0" hangingPunct="1">
              <a:lnSpc>
                <a:spcPct val="100000"/>
              </a:lnSpc>
            </a:pPr>
            <a:r>
              <a:rPr lang="en-US" sz="1400" dirty="0" smtClean="0">
                <a:latin typeface="Calibri" pitchFamily="34" charset="0"/>
              </a:rPr>
              <a:t>- System monitoring (placed on eye height)</a:t>
            </a:r>
          </a:p>
          <a:p>
            <a:pPr algn="l" eaLnBrk="1" latinLnBrk="0" hangingPunct="1">
              <a:lnSpc>
                <a:spcPct val="100000"/>
              </a:lnSpc>
            </a:pPr>
            <a:r>
              <a:rPr lang="en-US" sz="1400" dirty="0" smtClean="0">
                <a:latin typeface="Calibri" pitchFamily="34" charset="0"/>
              </a:rPr>
              <a:t>- Maximum size supported 100kVA/90kW</a:t>
            </a:r>
          </a:p>
          <a:p>
            <a:pPr algn="l" eaLnBrk="1" latinLnBrk="0" hangingPunct="1">
              <a:lnSpc>
                <a:spcPct val="100000"/>
              </a:lnSpc>
            </a:pPr>
            <a:r>
              <a:rPr lang="en-US" sz="1400" dirty="0" smtClean="0">
                <a:latin typeface="Calibri" pitchFamily="34" charset="0"/>
              </a:rPr>
              <a:t>- input/output 3/3, 3/1, 1/3, 1/1</a:t>
            </a:r>
          </a:p>
          <a:p>
            <a:pPr algn="l" eaLnBrk="1" latinLnBrk="0" hangingPunct="1">
              <a:lnSpc>
                <a:spcPct val="100000"/>
              </a:lnSpc>
            </a:pPr>
            <a:r>
              <a:rPr lang="en-US" sz="1400" dirty="0" smtClean="0">
                <a:latin typeface="Calibri" pitchFamily="34" charset="0"/>
              </a:rPr>
              <a:t>- 380/220VAC, 400/230VAC, 415/240VAC, 50/60Hz</a:t>
            </a:r>
          </a:p>
          <a:p>
            <a:pPr algn="l" eaLnBrk="1" latinLnBrk="0" hangingPunct="1">
              <a:lnSpc>
                <a:spcPct val="100000"/>
              </a:lnSpc>
            </a:pPr>
            <a:r>
              <a:rPr lang="en-US" sz="1400" dirty="0" smtClean="0">
                <a:latin typeface="Calibri" pitchFamily="34" charset="0"/>
              </a:rPr>
              <a:t>- SNMP interfacing</a:t>
            </a:r>
          </a:p>
          <a:p>
            <a:pPr algn="l" eaLnBrk="1" latinLnBrk="0" hangingPunct="1">
              <a:lnSpc>
                <a:spcPct val="100000"/>
              </a:lnSpc>
            </a:pPr>
            <a:r>
              <a:rPr lang="en-US" sz="1400" dirty="0" smtClean="0">
                <a:latin typeface="Calibri" pitchFamily="34" charset="0"/>
              </a:rPr>
              <a:t>- fits into any 19inch frame</a:t>
            </a:r>
          </a:p>
          <a:p>
            <a:pPr algn="l" eaLnBrk="1" latinLnBrk="0" hangingPunct="1">
              <a:lnSpc>
                <a:spcPct val="100000"/>
              </a:lnSpc>
            </a:pPr>
            <a:r>
              <a:rPr lang="en-US" sz="1400" dirty="0" smtClean="0">
                <a:latin typeface="Calibri" pitchFamily="34" charset="0"/>
              </a:rPr>
              <a:t>- Height Base Unit is 9U</a:t>
            </a:r>
          </a:p>
        </p:txBody>
      </p:sp>
      <p:pic>
        <p:nvPicPr>
          <p:cNvPr id="3075" name="Picture 3" descr="C:\Users\Administrator\Desktop\基础单元 PNG.png"/>
          <p:cNvPicPr>
            <a:picLocks noChangeAspect="1" noChangeArrowheads="1"/>
          </p:cNvPicPr>
          <p:nvPr/>
        </p:nvPicPr>
        <p:blipFill>
          <a:blip r:embed="rId2" cstate="print"/>
          <a:srcRect/>
          <a:stretch>
            <a:fillRect/>
          </a:stretch>
        </p:blipFill>
        <p:spPr bwMode="auto">
          <a:xfrm>
            <a:off x="1921052" y="1196752"/>
            <a:ext cx="3022820" cy="2232248"/>
          </a:xfrm>
          <a:prstGeom prst="rect">
            <a:avLst/>
          </a:prstGeom>
          <a:noFill/>
        </p:spPr>
      </p:pic>
      <p:pic>
        <p:nvPicPr>
          <p:cNvPr id="3076" name="Picture 4"/>
          <p:cNvPicPr>
            <a:picLocks noChangeAspect="1" noChangeArrowheads="1"/>
          </p:cNvPicPr>
          <p:nvPr/>
        </p:nvPicPr>
        <p:blipFill>
          <a:blip r:embed="rId3" cstate="print"/>
          <a:srcRect/>
          <a:stretch>
            <a:fillRect/>
          </a:stretch>
        </p:blipFill>
        <p:spPr bwMode="auto">
          <a:xfrm>
            <a:off x="7464152" y="2996952"/>
            <a:ext cx="3024336" cy="3299276"/>
          </a:xfrm>
          <a:prstGeom prst="rect">
            <a:avLst/>
          </a:prstGeom>
          <a:noFill/>
          <a:ln w="9525">
            <a:noFill/>
            <a:miter lim="800000"/>
            <a:headEnd/>
            <a:tailEnd/>
          </a:ln>
        </p:spPr>
      </p:pic>
      <p:sp>
        <p:nvSpPr>
          <p:cNvPr id="10" name="TextBox 9"/>
          <p:cNvSpPr txBox="1"/>
          <p:nvPr/>
        </p:nvSpPr>
        <p:spPr>
          <a:xfrm>
            <a:off x="1991544" y="3573016"/>
            <a:ext cx="4896544" cy="2621280"/>
          </a:xfrm>
          <a:prstGeom prst="rect">
            <a:avLst/>
          </a:prstGeom>
          <a:noFill/>
        </p:spPr>
        <p:txBody>
          <a:bodyPr wrap="square" rtlCol="0">
            <a:spAutoFit/>
          </a:bodyPr>
          <a:lstStyle/>
          <a:p>
            <a:pPr>
              <a:lnSpc>
                <a:spcPct val="130000"/>
              </a:lnSpc>
            </a:pPr>
            <a:r>
              <a:rPr lang="en-US" altLang="zh-CN" sz="2000" b="1" kern="0" dirty="0" smtClean="0">
                <a:solidFill>
                  <a:srgbClr val="006835"/>
                </a:solidFill>
                <a:latin typeface="Calibri" pitchFamily="34" charset="0"/>
                <a:ea typeface="黑体" pitchFamily="49" charset="-122"/>
                <a:cs typeface="+mj-cs"/>
              </a:rPr>
              <a:t>RU-CMS200/25 base unit</a:t>
            </a:r>
          </a:p>
          <a:p>
            <a:pPr algn="l" eaLnBrk="1" latinLnBrk="0" hangingPunct="1">
              <a:lnSpc>
                <a:spcPct val="100000"/>
              </a:lnSpc>
            </a:pPr>
            <a:r>
              <a:rPr altLang="zh-CN" sz="1400" dirty="0" smtClean="0">
                <a:latin typeface="Calibri" pitchFamily="34" charset="0"/>
                <a:sym typeface="+mn-ea"/>
              </a:rPr>
              <a:t>- </a:t>
            </a:r>
            <a:r>
              <a:rPr lang="en-US" sz="1400" dirty="0" smtClean="0">
                <a:latin typeface="Calibri" pitchFamily="34" charset="0"/>
              </a:rPr>
              <a:t>Input/ Output cable entries</a:t>
            </a:r>
          </a:p>
          <a:p>
            <a:pPr algn="l" eaLnBrk="1" latinLnBrk="0" hangingPunct="1">
              <a:lnSpc>
                <a:spcPct val="100000"/>
              </a:lnSpc>
            </a:pPr>
            <a:r>
              <a:rPr lang="en-US" sz="1400" dirty="0" smtClean="0">
                <a:latin typeface="Calibri" pitchFamily="34" charset="0"/>
              </a:rPr>
              <a:t>- STS static switch 200kVA</a:t>
            </a:r>
          </a:p>
          <a:p>
            <a:pPr algn="l" eaLnBrk="1" latinLnBrk="0" hangingPunct="1">
              <a:lnSpc>
                <a:spcPct val="100000"/>
              </a:lnSpc>
            </a:pPr>
            <a:r>
              <a:rPr lang="en-US" sz="1400" dirty="0" smtClean="0">
                <a:latin typeface="Calibri" pitchFamily="34" charset="0"/>
              </a:rPr>
              <a:t>- Maintenance By-Pass switch</a:t>
            </a:r>
          </a:p>
          <a:p>
            <a:pPr algn="l" eaLnBrk="1" latinLnBrk="0" hangingPunct="1">
              <a:lnSpc>
                <a:spcPct val="100000"/>
              </a:lnSpc>
            </a:pPr>
            <a:r>
              <a:rPr lang="en-US" sz="1400" dirty="0" smtClean="0">
                <a:latin typeface="Calibri" pitchFamily="34" charset="0"/>
              </a:rPr>
              <a:t>- System monitoring (placed on eye height)</a:t>
            </a:r>
          </a:p>
          <a:p>
            <a:pPr algn="l" eaLnBrk="1" latinLnBrk="0" hangingPunct="1">
              <a:lnSpc>
                <a:spcPct val="100000"/>
              </a:lnSpc>
            </a:pPr>
            <a:r>
              <a:rPr lang="en-US" sz="1400" dirty="0" smtClean="0">
                <a:latin typeface="Calibri" pitchFamily="34" charset="0"/>
              </a:rPr>
              <a:t>- Maximum size supported 200kVA/180kW</a:t>
            </a:r>
          </a:p>
          <a:p>
            <a:pPr algn="l" eaLnBrk="1" latinLnBrk="0" hangingPunct="1">
              <a:lnSpc>
                <a:spcPct val="100000"/>
              </a:lnSpc>
            </a:pPr>
            <a:r>
              <a:rPr lang="en-US" sz="1400" dirty="0" smtClean="0">
                <a:latin typeface="Calibri" pitchFamily="34" charset="0"/>
              </a:rPr>
              <a:t>- input/output 3/3, 3/1, 1/3, 1/1</a:t>
            </a:r>
          </a:p>
          <a:p>
            <a:pPr algn="l" eaLnBrk="1" latinLnBrk="0" hangingPunct="1">
              <a:lnSpc>
                <a:spcPct val="100000"/>
              </a:lnSpc>
            </a:pPr>
            <a:r>
              <a:rPr lang="en-US" sz="1400" dirty="0" smtClean="0">
                <a:latin typeface="Calibri" pitchFamily="34" charset="0"/>
              </a:rPr>
              <a:t>- 380/220VAC, 400/230VAC, 415/240VAC, 50/60Hz</a:t>
            </a:r>
          </a:p>
          <a:p>
            <a:pPr algn="l" eaLnBrk="1" latinLnBrk="0" hangingPunct="1">
              <a:lnSpc>
                <a:spcPct val="100000"/>
              </a:lnSpc>
            </a:pPr>
            <a:r>
              <a:rPr lang="en-US" sz="1400" dirty="0" smtClean="0">
                <a:latin typeface="Calibri" pitchFamily="34" charset="0"/>
              </a:rPr>
              <a:t>- SNMP interfacing</a:t>
            </a:r>
          </a:p>
          <a:p>
            <a:pPr algn="l" eaLnBrk="1" latinLnBrk="0" hangingPunct="1">
              <a:lnSpc>
                <a:spcPct val="100000"/>
              </a:lnSpc>
            </a:pPr>
            <a:r>
              <a:rPr lang="en-US" sz="1400" dirty="0" smtClean="0">
                <a:latin typeface="Calibri" pitchFamily="34" charset="0"/>
              </a:rPr>
              <a:t>- fits into any 19inch frame</a:t>
            </a:r>
          </a:p>
          <a:p>
            <a:pPr algn="l" eaLnBrk="1" latinLnBrk="0" hangingPunct="1">
              <a:lnSpc>
                <a:spcPct val="100000"/>
              </a:lnSpc>
            </a:pPr>
            <a:r>
              <a:rPr lang="en-US" sz="1400" dirty="0" smtClean="0">
                <a:latin typeface="Calibri" pitchFamily="34" charset="0"/>
              </a:rPr>
              <a:t>- Height Base Unit is 16U</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eaLnBrk="0" fontAlgn="base" hangingPunct="0">
              <a:lnSpc>
                <a:spcPct val="130000"/>
              </a:lnSpc>
              <a:spcAft>
                <a:spcPct val="0"/>
              </a:spcAft>
              <a:defRPr/>
            </a:pPr>
            <a:r>
              <a:rPr lang="en-US" altLang="zh-CN" sz="3200" b="1" kern="0" dirty="0" smtClean="0">
                <a:solidFill>
                  <a:srgbClr val="006835"/>
                </a:solidFill>
                <a:latin typeface="Calibri" pitchFamily="34" charset="0"/>
                <a:ea typeface="黑体" pitchFamily="49" charset="-122"/>
              </a:rPr>
              <a:t>sub module frame</a:t>
            </a:r>
            <a:endParaRPr lang="en-US" altLang="zh-CN" sz="3200" b="1" kern="0" dirty="0">
              <a:solidFill>
                <a:srgbClr val="006835"/>
              </a:solidFill>
              <a:latin typeface="Calibri" pitchFamily="34" charset="0"/>
              <a:ea typeface="黑体" pitchFamily="49" charset="-122"/>
            </a:endParaRPr>
          </a:p>
        </p:txBody>
      </p:sp>
      <p:pic>
        <p:nvPicPr>
          <p:cNvPr id="4098" name="Picture 2" descr="C:\Users\Administrator\Desktop\模块框架 四个模块新 PNG.png"/>
          <p:cNvPicPr>
            <a:picLocks noChangeAspect="1" noChangeArrowheads="1"/>
          </p:cNvPicPr>
          <p:nvPr/>
        </p:nvPicPr>
        <p:blipFill>
          <a:blip r:embed="rId2" cstate="print"/>
          <a:srcRect/>
          <a:stretch>
            <a:fillRect/>
          </a:stretch>
        </p:blipFill>
        <p:spPr bwMode="auto">
          <a:xfrm>
            <a:off x="1577734" y="3429000"/>
            <a:ext cx="2880320" cy="2623837"/>
          </a:xfrm>
          <a:prstGeom prst="rect">
            <a:avLst/>
          </a:prstGeom>
          <a:noFill/>
        </p:spPr>
      </p:pic>
      <p:pic>
        <p:nvPicPr>
          <p:cNvPr id="7" name="图片 10"/>
          <p:cNvPicPr>
            <a:picLocks noChangeAspect="1" noChangeArrowheads="1"/>
          </p:cNvPicPr>
          <p:nvPr/>
        </p:nvPicPr>
        <p:blipFill>
          <a:blip r:embed="rId3" cstate="print"/>
          <a:srcRect/>
          <a:stretch>
            <a:fillRect/>
          </a:stretch>
        </p:blipFill>
        <p:spPr bwMode="auto">
          <a:xfrm>
            <a:off x="1649742" y="1404896"/>
            <a:ext cx="2934090" cy="1512000"/>
          </a:xfrm>
          <a:prstGeom prst="rect">
            <a:avLst/>
          </a:prstGeom>
          <a:noFill/>
          <a:ln w="9525">
            <a:noFill/>
            <a:miter lim="800000"/>
            <a:headEnd/>
            <a:tailEnd/>
          </a:ln>
        </p:spPr>
      </p:pic>
      <p:sp>
        <p:nvSpPr>
          <p:cNvPr id="8" name="TextBox 7"/>
          <p:cNvSpPr txBox="1"/>
          <p:nvPr/>
        </p:nvSpPr>
        <p:spPr>
          <a:xfrm>
            <a:off x="5519936" y="1044856"/>
            <a:ext cx="4896544" cy="2087880"/>
          </a:xfrm>
          <a:prstGeom prst="rect">
            <a:avLst/>
          </a:prstGeom>
          <a:noFill/>
        </p:spPr>
        <p:txBody>
          <a:bodyPr wrap="square" rtlCol="0">
            <a:spAutoFit/>
          </a:bodyPr>
          <a:lstStyle/>
          <a:p>
            <a:pPr>
              <a:lnSpc>
                <a:spcPct val="130000"/>
              </a:lnSpc>
            </a:pPr>
            <a:r>
              <a:rPr lang="en-US" altLang="zh-CN" sz="2000" b="1" kern="0" dirty="0" smtClean="0">
                <a:solidFill>
                  <a:srgbClr val="006835"/>
                </a:solidFill>
                <a:latin typeface="Calibri" pitchFamily="34" charset="0"/>
                <a:ea typeface="黑体" pitchFamily="49" charset="-122"/>
                <a:cs typeface="+mj-cs"/>
              </a:rPr>
              <a:t>RU-CMS MSF2 sub module frame</a:t>
            </a:r>
          </a:p>
          <a:p>
            <a:pPr algn="l">
              <a:lnSpc>
                <a:spcPct val="150000"/>
              </a:lnSpc>
            </a:pPr>
            <a:r>
              <a:rPr altLang="zh-CN" sz="1400" dirty="0" smtClean="0">
                <a:latin typeface="Calibri" pitchFamily="34" charset="0"/>
              </a:rPr>
              <a:t>- </a:t>
            </a:r>
            <a:r>
              <a:rPr lang="en-US" sz="1400" dirty="0" smtClean="0">
                <a:latin typeface="Calibri" pitchFamily="34" charset="0"/>
              </a:rPr>
              <a:t>Fits up to 2x 25kVA/22,5kW UPS modules</a:t>
            </a:r>
          </a:p>
          <a:p>
            <a:pPr algn="l">
              <a:lnSpc>
                <a:spcPct val="150000"/>
              </a:lnSpc>
            </a:pPr>
            <a:r>
              <a:rPr lang="en-US" sz="1400" dirty="0" smtClean="0">
                <a:latin typeface="Calibri" pitchFamily="34" charset="0"/>
              </a:rPr>
              <a:t>- maximum size 50kVA per CM/A50F</a:t>
            </a:r>
          </a:p>
          <a:p>
            <a:pPr algn="l">
              <a:lnSpc>
                <a:spcPct val="150000"/>
              </a:lnSpc>
            </a:pPr>
            <a:r>
              <a:rPr lang="en-US" sz="1400" dirty="0" smtClean="0">
                <a:latin typeface="Calibri" pitchFamily="34" charset="0"/>
              </a:rPr>
              <a:t>- maximum 1 MSF2 with RU-CMS100/25 base unit</a:t>
            </a:r>
          </a:p>
          <a:p>
            <a:pPr algn="l">
              <a:lnSpc>
                <a:spcPct val="150000"/>
              </a:lnSpc>
            </a:pPr>
            <a:r>
              <a:rPr lang="en-US" sz="1400" dirty="0" smtClean="0">
                <a:latin typeface="Calibri" pitchFamily="34" charset="0"/>
              </a:rPr>
              <a:t>- fits into any 19inch frame</a:t>
            </a:r>
          </a:p>
          <a:p>
            <a:pPr algn="l">
              <a:lnSpc>
                <a:spcPct val="150000"/>
              </a:lnSpc>
            </a:pPr>
            <a:r>
              <a:rPr lang="en-US" sz="1400" dirty="0" smtClean="0">
                <a:latin typeface="Calibri" pitchFamily="34" charset="0"/>
              </a:rPr>
              <a:t>- Sub module frame height 6U total</a:t>
            </a:r>
            <a:endParaRPr altLang="zh-CN" sz="1400" dirty="0" smtClean="0">
              <a:latin typeface="Calibri" pitchFamily="34" charset="0"/>
            </a:endParaRPr>
          </a:p>
        </p:txBody>
      </p:sp>
      <p:sp>
        <p:nvSpPr>
          <p:cNvPr id="9" name="TextBox 8"/>
          <p:cNvSpPr txBox="1"/>
          <p:nvPr/>
        </p:nvSpPr>
        <p:spPr>
          <a:xfrm>
            <a:off x="5519936" y="3789040"/>
            <a:ext cx="4896544" cy="2407920"/>
          </a:xfrm>
          <a:prstGeom prst="rect">
            <a:avLst/>
          </a:prstGeom>
          <a:noFill/>
        </p:spPr>
        <p:txBody>
          <a:bodyPr wrap="square" rtlCol="0">
            <a:spAutoFit/>
          </a:bodyPr>
          <a:lstStyle/>
          <a:p>
            <a:pPr>
              <a:lnSpc>
                <a:spcPct val="130000"/>
              </a:lnSpc>
            </a:pPr>
            <a:r>
              <a:rPr lang="en-US" altLang="zh-CN" sz="2000" b="1" kern="0" dirty="0" smtClean="0">
                <a:solidFill>
                  <a:srgbClr val="006835"/>
                </a:solidFill>
                <a:latin typeface="Calibri" pitchFamily="34" charset="0"/>
                <a:ea typeface="黑体" pitchFamily="49" charset="-122"/>
                <a:cs typeface="+mj-cs"/>
              </a:rPr>
              <a:t>RU-CMS MSF4 sub module frame</a:t>
            </a:r>
          </a:p>
          <a:p>
            <a:pPr algn="l">
              <a:lnSpc>
                <a:spcPct val="150000"/>
              </a:lnSpc>
            </a:pPr>
            <a:r>
              <a:rPr altLang="zh-CN" sz="1400" dirty="0" smtClean="0">
                <a:latin typeface="Calibri" pitchFamily="34" charset="0"/>
              </a:rPr>
              <a:t>- </a:t>
            </a:r>
            <a:r>
              <a:rPr lang="en-US" sz="1400" dirty="0" smtClean="0">
                <a:latin typeface="Calibri" pitchFamily="34" charset="0"/>
              </a:rPr>
              <a:t>Fits up to 4x 25kVA/22,5kW UPS modules</a:t>
            </a:r>
          </a:p>
          <a:p>
            <a:pPr algn="l">
              <a:lnSpc>
                <a:spcPct val="150000"/>
              </a:lnSpc>
            </a:pPr>
            <a:r>
              <a:rPr lang="en-US" sz="1400" dirty="0" smtClean="0">
                <a:latin typeface="Calibri" pitchFamily="34" charset="0"/>
              </a:rPr>
              <a:t>- maximum size 100kVA per CM-100F</a:t>
            </a:r>
          </a:p>
          <a:p>
            <a:pPr algn="l">
              <a:lnSpc>
                <a:spcPct val="150000"/>
              </a:lnSpc>
            </a:pPr>
            <a:r>
              <a:rPr lang="en-US" sz="1400" dirty="0" smtClean="0">
                <a:latin typeface="Calibri" pitchFamily="34" charset="0"/>
              </a:rPr>
              <a:t>- maximum 1 MSF4 with </a:t>
            </a:r>
            <a:r>
              <a:rPr lang="en-US" sz="1400" dirty="0" smtClean="0">
                <a:latin typeface="Calibri" pitchFamily="34" charset="0"/>
                <a:sym typeface="+mn-ea"/>
              </a:rPr>
              <a:t>RU-CMS100/25</a:t>
            </a:r>
            <a:r>
              <a:rPr lang="en-US" sz="1400" dirty="0" smtClean="0">
                <a:latin typeface="Calibri" pitchFamily="34" charset="0"/>
              </a:rPr>
              <a:t> base unit</a:t>
            </a:r>
          </a:p>
          <a:p>
            <a:pPr algn="l">
              <a:lnSpc>
                <a:spcPct val="150000"/>
              </a:lnSpc>
            </a:pPr>
            <a:r>
              <a:rPr lang="en-US" sz="1400" dirty="0" smtClean="0">
                <a:latin typeface="Calibri" pitchFamily="34" charset="0"/>
              </a:rPr>
              <a:t>- maximum 2 </a:t>
            </a:r>
            <a:r>
              <a:rPr lang="en-US" sz="1400" dirty="0" smtClean="0">
                <a:latin typeface="Calibri" pitchFamily="34" charset="0"/>
                <a:sym typeface="+mn-ea"/>
              </a:rPr>
              <a:t>MSF4</a:t>
            </a:r>
            <a:r>
              <a:rPr lang="en-US" sz="1400" dirty="0" smtClean="0">
                <a:latin typeface="Calibri" pitchFamily="34" charset="0"/>
              </a:rPr>
              <a:t> with </a:t>
            </a:r>
            <a:r>
              <a:rPr lang="en-US" sz="1400" dirty="0" smtClean="0">
                <a:latin typeface="Calibri" pitchFamily="34" charset="0"/>
                <a:sym typeface="+mn-ea"/>
              </a:rPr>
              <a:t>RU-CMS100/25</a:t>
            </a:r>
            <a:r>
              <a:rPr lang="en-US" sz="1400" dirty="0" smtClean="0">
                <a:latin typeface="Calibri" pitchFamily="34" charset="0"/>
              </a:rPr>
              <a:t> base unit</a:t>
            </a:r>
          </a:p>
          <a:p>
            <a:pPr algn="l">
              <a:lnSpc>
                <a:spcPct val="150000"/>
              </a:lnSpc>
            </a:pPr>
            <a:r>
              <a:rPr lang="en-US" sz="1400" dirty="0" smtClean="0">
                <a:latin typeface="Calibri" pitchFamily="34" charset="0"/>
              </a:rPr>
              <a:t>- fits into any 19inch frame</a:t>
            </a:r>
          </a:p>
          <a:p>
            <a:pPr algn="l">
              <a:lnSpc>
                <a:spcPct val="150000"/>
              </a:lnSpc>
            </a:pPr>
            <a:r>
              <a:rPr lang="en-US" sz="1400" dirty="0" smtClean="0">
                <a:latin typeface="Calibri" pitchFamily="34" charset="0"/>
              </a:rPr>
              <a:t>- Sub module frame height 12U total</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eaLnBrk="0" fontAlgn="base" hangingPunct="0">
              <a:lnSpc>
                <a:spcPct val="130000"/>
              </a:lnSpc>
              <a:spcAft>
                <a:spcPct val="0"/>
              </a:spcAft>
              <a:defRPr/>
            </a:pPr>
            <a:r>
              <a:rPr lang="en-US" altLang="zh-CN" sz="3200" b="1" kern="0" dirty="0" smtClean="0">
                <a:solidFill>
                  <a:srgbClr val="006835"/>
                </a:solidFill>
                <a:latin typeface="Calibri" pitchFamily="34" charset="0"/>
                <a:ea typeface="黑体" pitchFamily="49" charset="-122"/>
              </a:rPr>
              <a:t>power module</a:t>
            </a:r>
            <a:endParaRPr lang="en-US" altLang="zh-CN" sz="3200" b="1" kern="0" dirty="0">
              <a:solidFill>
                <a:srgbClr val="006835"/>
              </a:solidFill>
              <a:latin typeface="Calibri" pitchFamily="34" charset="0"/>
              <a:ea typeface="黑体" pitchFamily="49" charset="-122"/>
            </a:endParaRPr>
          </a:p>
        </p:txBody>
      </p:sp>
      <p:sp>
        <p:nvSpPr>
          <p:cNvPr id="5" name="TextBox 4"/>
          <p:cNvSpPr txBox="1"/>
          <p:nvPr/>
        </p:nvSpPr>
        <p:spPr>
          <a:xfrm>
            <a:off x="6456045" y="2277110"/>
            <a:ext cx="5052695" cy="2148840"/>
          </a:xfrm>
          <a:prstGeom prst="rect">
            <a:avLst/>
          </a:prstGeom>
          <a:noFill/>
        </p:spPr>
        <p:txBody>
          <a:bodyPr wrap="square" rtlCol="0">
            <a:spAutoFit/>
          </a:bodyPr>
          <a:lstStyle/>
          <a:p>
            <a:pPr>
              <a:lnSpc>
                <a:spcPct val="150000"/>
              </a:lnSpc>
            </a:pPr>
            <a:r>
              <a:rPr lang="en-US" altLang="zh-CN" sz="2000" b="1" kern="0" dirty="0" smtClean="0">
                <a:solidFill>
                  <a:srgbClr val="006835"/>
                </a:solidFill>
                <a:latin typeface="Calibri" pitchFamily="34" charset="0"/>
                <a:ea typeface="黑体" pitchFamily="49" charset="-122"/>
                <a:cs typeface="+mj-cs"/>
              </a:rPr>
              <a:t>CM-25 power module</a:t>
            </a:r>
          </a:p>
          <a:p>
            <a:pPr>
              <a:lnSpc>
                <a:spcPct val="150000"/>
              </a:lnSpc>
            </a:pPr>
            <a:r>
              <a:rPr sz="1400" dirty="0" smtClean="0">
                <a:latin typeface="Calibri" pitchFamily="34" charset="0"/>
              </a:rPr>
              <a:t>- 25kVA/22.5kW UPS modules</a:t>
            </a:r>
          </a:p>
          <a:p>
            <a:pPr>
              <a:lnSpc>
                <a:spcPct val="150000"/>
              </a:lnSpc>
            </a:pPr>
            <a:r>
              <a:rPr sz="1400" dirty="0" smtClean="0">
                <a:latin typeface="Calibri" pitchFamily="34" charset="0"/>
              </a:rPr>
              <a:t>- maximum 8 CM25 UPS modules per Rack-CMS</a:t>
            </a:r>
            <a:r>
              <a:rPr lang="en-US" sz="1400" dirty="0" smtClean="0">
                <a:latin typeface="Calibri" pitchFamily="34" charset="0"/>
              </a:rPr>
              <a:t>2</a:t>
            </a:r>
            <a:r>
              <a:rPr sz="1400" dirty="0" smtClean="0">
                <a:latin typeface="Calibri" pitchFamily="34" charset="0"/>
              </a:rPr>
              <a:t>00</a:t>
            </a:r>
            <a:r>
              <a:rPr lang="en-US" sz="1400" dirty="0" smtClean="0">
                <a:latin typeface="Calibri" pitchFamily="34" charset="0"/>
              </a:rPr>
              <a:t>/25 </a:t>
            </a:r>
            <a:r>
              <a:rPr sz="1400" dirty="0" smtClean="0">
                <a:latin typeface="Calibri" pitchFamily="34" charset="0"/>
              </a:rPr>
              <a:t>base unit</a:t>
            </a:r>
          </a:p>
          <a:p>
            <a:pPr>
              <a:lnSpc>
                <a:spcPct val="150000"/>
              </a:lnSpc>
            </a:pPr>
            <a:r>
              <a:rPr sz="1400" dirty="0" smtClean="0">
                <a:latin typeface="Calibri" pitchFamily="34" charset="0"/>
              </a:rPr>
              <a:t>- 3 phase input/output</a:t>
            </a:r>
          </a:p>
          <a:p>
            <a:pPr>
              <a:lnSpc>
                <a:spcPct val="150000"/>
              </a:lnSpc>
            </a:pPr>
            <a:r>
              <a:rPr lang="en-US" sz="1400" dirty="0" smtClean="0">
                <a:latin typeface="Calibri" pitchFamily="34" charset="0"/>
              </a:rPr>
              <a:t>- </a:t>
            </a:r>
            <a:r>
              <a:rPr lang="en-US" altLang="zh-CN" sz="1400" dirty="0" smtClean="0">
                <a:latin typeface="Calibri" pitchFamily="34" charset="0"/>
              </a:rPr>
              <a:t>400/230VAC, 50Hz</a:t>
            </a:r>
          </a:p>
          <a:p>
            <a:pPr>
              <a:lnSpc>
                <a:spcPct val="150000"/>
              </a:lnSpc>
            </a:pPr>
            <a:r>
              <a:rPr lang="en-US" sz="1400" dirty="0" smtClean="0">
                <a:latin typeface="Calibri" pitchFamily="34" charset="0"/>
                <a:sym typeface="+mn-ea"/>
              </a:rPr>
              <a:t>-  </a:t>
            </a:r>
            <a:r>
              <a:rPr lang="en-US" altLang="zh-CN" sz="1400" dirty="0" smtClean="0">
                <a:latin typeface="Calibri" pitchFamily="34" charset="0"/>
              </a:rPr>
              <a:t>dimension: 482</a:t>
            </a:r>
            <a:r>
              <a:rPr lang="zh-CN" altLang="en-US" sz="1400" dirty="0" smtClean="0">
                <a:latin typeface="Calibri" pitchFamily="34" charset="0"/>
              </a:rPr>
              <a:t>*</a:t>
            </a:r>
            <a:r>
              <a:rPr lang="en-US" altLang="zh-CN" sz="1400" dirty="0" smtClean="0">
                <a:latin typeface="Calibri" pitchFamily="34" charset="0"/>
              </a:rPr>
              <a:t>465</a:t>
            </a:r>
            <a:r>
              <a:rPr lang="zh-CN" altLang="en-US" sz="1400" dirty="0" smtClean="0">
                <a:latin typeface="Calibri" pitchFamily="34" charset="0"/>
              </a:rPr>
              <a:t>*</a:t>
            </a:r>
            <a:r>
              <a:rPr lang="en-US" altLang="zh-CN" sz="1400" dirty="0" smtClean="0">
                <a:latin typeface="Calibri" pitchFamily="34" charset="0"/>
              </a:rPr>
              <a:t>133(W*D*H)mm</a:t>
            </a:r>
          </a:p>
        </p:txBody>
      </p:sp>
      <p:pic>
        <p:nvPicPr>
          <p:cNvPr id="7" name="Picture 8" descr="C:\Users\Administrator\Desktop\CM25 PNG.png"/>
          <p:cNvPicPr>
            <a:picLocks noChangeAspect="1" noChangeArrowheads="1"/>
          </p:cNvPicPr>
          <p:nvPr/>
        </p:nvPicPr>
        <p:blipFill>
          <a:blip r:embed="rId2" cstate="print"/>
          <a:srcRect/>
          <a:stretch>
            <a:fillRect/>
          </a:stretch>
        </p:blipFill>
        <p:spPr bwMode="auto">
          <a:xfrm>
            <a:off x="1343472" y="2852936"/>
            <a:ext cx="4195985" cy="1440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551384" y="692696"/>
            <a:ext cx="4680520" cy="572400"/>
          </a:xfrm>
          <a:prstGeom prst="rect">
            <a:avLst/>
          </a:prstGeom>
        </p:spPr>
        <p:txBody>
          <a:bodyPr vert="horz" lIns="91440" tIns="45720" rIns="91440" bIns="45720" rtlCol="0" anchor="ctr">
            <a:noAutofit/>
          </a:bodyPr>
          <a:lstStyle>
            <a:lvl1pPr marL="342900" marR="0" indent="-342900" algn="l" defTabSz="913765" rtl="0" eaLnBrk="1" fontAlgn="auto" latinLnBrk="0" hangingPunct="1">
              <a:lnSpc>
                <a:spcPct val="100000"/>
              </a:lnSpc>
              <a:spcBef>
                <a:spcPct val="20000"/>
              </a:spcBef>
              <a:spcAft>
                <a:spcPts val="0"/>
              </a:spcAft>
              <a:buClrTx/>
              <a:buSzTx/>
              <a:buFont typeface="Arial" pitchFamily="34" charset="0"/>
              <a:buNone/>
              <a:defRPr lang="en-US" altLang="zh-CN" sz="3200" b="1" kern="1200" dirty="0">
                <a:solidFill>
                  <a:srgbClr val="006835"/>
                </a:solidFill>
                <a:latin typeface="黑体" pitchFamily="49" charset="-122"/>
                <a:ea typeface="黑体" pitchFamily="49" charset="-122"/>
                <a:cs typeface="+mj-cs"/>
              </a:defRPr>
            </a:lvl1pPr>
          </a:lstStyle>
          <a:p>
            <a:pPr eaLnBrk="0" fontAlgn="base" hangingPunct="0">
              <a:spcBef>
                <a:spcPct val="0"/>
              </a:spcBef>
              <a:spcAft>
                <a:spcPct val="0"/>
              </a:spcAft>
            </a:pPr>
            <a:endParaRPr lang="zh-CN" altLang="en-US" sz="3600" dirty="0">
              <a:latin typeface="Calibri" pitchFamily="34" charset="0"/>
              <a:cs typeface="+mn-cs"/>
            </a:endParaRPr>
          </a:p>
        </p:txBody>
      </p:sp>
      <p:sp>
        <p:nvSpPr>
          <p:cNvPr id="5" name="圆角矩形 4"/>
          <p:cNvSpPr/>
          <p:nvPr/>
        </p:nvSpPr>
        <p:spPr bwMode="auto">
          <a:xfrm>
            <a:off x="1734015" y="559124"/>
            <a:ext cx="2956187" cy="1839147"/>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vert="horz" wrap="square" lIns="0" tIns="0" rIns="0" bIns="0" numCol="1" rtlCol="0" anchor="ctr" anchorCtr="0" compatLnSpc="1"/>
          <a:lstStyle/>
          <a:p>
            <a:pPr marL="0" marR="0" lvl="0" indent="0" algn="ctr" defTabSz="914400" eaLnBrk="1" fontAlgn="auto" latinLnBrk="0" hangingPunct="1">
              <a:lnSpc>
                <a:spcPct val="100000"/>
              </a:lnSpc>
              <a:spcBef>
                <a:spcPts val="0"/>
              </a:spcBef>
              <a:spcAft>
                <a:spcPts val="0"/>
              </a:spcAft>
              <a:buClr>
                <a:srgbClr val="CC9900"/>
              </a:buClr>
              <a:buSzTx/>
              <a:buFontTx/>
              <a:buNone/>
              <a:defRPr/>
            </a:pPr>
            <a:endParaRPr kumimoji="0" lang="zh-CN" altLang="en-US" sz="1200" b="0" i="0" u="none" strike="noStrike" kern="0" cap="none" spc="0" normalizeH="0" baseline="0" noProof="0" dirty="0" smtClean="0">
              <a:ln>
                <a:noFill/>
              </a:ln>
              <a:solidFill>
                <a:prstClr val="black"/>
              </a:solidFill>
              <a:effectLst/>
              <a:uLnTx/>
              <a:uFillTx/>
              <a:latin typeface="Calibri" pitchFamily="34" charset="0"/>
              <a:ea typeface="微软雅黑" pitchFamily="34" charset="-122"/>
            </a:endParaRPr>
          </a:p>
        </p:txBody>
      </p:sp>
      <p:sp>
        <p:nvSpPr>
          <p:cNvPr id="6" name="圆角矩形 5"/>
          <p:cNvSpPr/>
          <p:nvPr/>
        </p:nvSpPr>
        <p:spPr bwMode="auto">
          <a:xfrm>
            <a:off x="4733624" y="4349977"/>
            <a:ext cx="2956187" cy="1857326"/>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vert="horz" wrap="square" lIns="0" tIns="0" rIns="0" bIns="0" numCol="1" rtlCol="0" anchor="ctr" anchorCtr="0" compatLnSpc="1"/>
          <a:lstStyle/>
          <a:p>
            <a:pPr algn="ctr" eaLnBrk="0" hangingPunct="0">
              <a:buClr>
                <a:srgbClr val="CC9900"/>
              </a:buClr>
              <a:defRPr/>
            </a:pPr>
            <a:r>
              <a:rPr lang="zh-CN" altLang="en-US" b="1" kern="0" dirty="0" smtClean="0">
                <a:solidFill>
                  <a:srgbClr val="006835"/>
                </a:solidFill>
                <a:latin typeface="Calibri" pitchFamily="34" charset="0"/>
                <a:ea typeface="黑体" pitchFamily="49" charset="-122"/>
              </a:rPr>
              <a:t>T</a:t>
            </a:r>
            <a:r>
              <a:rPr lang="en-US" altLang="zh-CN" b="1" kern="0" dirty="0" err="1" smtClean="0">
                <a:solidFill>
                  <a:srgbClr val="006835"/>
                </a:solidFill>
                <a:latin typeface="Calibri" pitchFamily="34" charset="0"/>
                <a:ea typeface="黑体" pitchFamily="49" charset="-122"/>
              </a:rPr>
              <a:t>ier</a:t>
            </a:r>
            <a:r>
              <a:rPr lang="en-US" altLang="zh-CN" b="1" kern="0" dirty="0" smtClean="0">
                <a:solidFill>
                  <a:srgbClr val="006835"/>
                </a:solidFill>
                <a:latin typeface="Calibri" pitchFamily="34" charset="0"/>
                <a:ea typeface="黑体" pitchFamily="49" charset="-122"/>
              </a:rPr>
              <a:t> </a:t>
            </a:r>
            <a:r>
              <a:rPr lang="zh-CN" altLang="en-US" b="1" kern="0" dirty="0" smtClean="0">
                <a:solidFill>
                  <a:srgbClr val="006835"/>
                </a:solidFill>
                <a:latin typeface="Calibri" pitchFamily="34" charset="0"/>
                <a:ea typeface="黑体" pitchFamily="49" charset="-122"/>
              </a:rPr>
              <a:t>4 design</a:t>
            </a:r>
            <a:endParaRPr lang="en-US" altLang="zh-CN" b="1" kern="0" dirty="0" smtClean="0">
              <a:solidFill>
                <a:srgbClr val="006835"/>
              </a:solidFill>
              <a:latin typeface="Calibri" pitchFamily="34" charset="0"/>
              <a:ea typeface="黑体" pitchFamily="49" charset="-122"/>
            </a:endParaRPr>
          </a:p>
          <a:p>
            <a:pPr algn="ctr" eaLnBrk="0" hangingPunct="0">
              <a:buClr>
                <a:srgbClr val="CC9900"/>
              </a:buClr>
              <a:defRPr/>
            </a:pPr>
            <a:endParaRPr lang="en-US" altLang="zh-CN" b="1" kern="0" dirty="0" smtClean="0">
              <a:solidFill>
                <a:srgbClr val="006835"/>
              </a:solidFill>
              <a:latin typeface="Calibri" pitchFamily="34" charset="0"/>
              <a:ea typeface="黑体" pitchFamily="49" charset="-122"/>
            </a:endParaRPr>
          </a:p>
          <a:p>
            <a:pPr algn="ctr" eaLnBrk="0" hangingPunct="0">
              <a:buClr>
                <a:srgbClr val="CC9900"/>
              </a:buClr>
              <a:defRPr/>
            </a:pPr>
            <a:endParaRPr lang="en-US" altLang="zh-CN" b="1" kern="0" dirty="0" smtClean="0">
              <a:solidFill>
                <a:srgbClr val="006835"/>
              </a:solidFill>
              <a:latin typeface="Calibri" pitchFamily="34" charset="0"/>
              <a:ea typeface="黑体" pitchFamily="49" charset="-122"/>
            </a:endParaRPr>
          </a:p>
          <a:p>
            <a:pPr algn="ctr" eaLnBrk="0" hangingPunct="0">
              <a:buClr>
                <a:srgbClr val="CC9900"/>
              </a:buClr>
              <a:defRPr/>
            </a:pPr>
            <a:endParaRPr lang="zh-CN" altLang="en-US" b="1" kern="0" dirty="0" smtClean="0">
              <a:solidFill>
                <a:srgbClr val="006835"/>
              </a:solidFill>
              <a:latin typeface="Calibri" pitchFamily="34" charset="0"/>
              <a:ea typeface="黑体" pitchFamily="49" charset="-122"/>
            </a:endParaRPr>
          </a:p>
        </p:txBody>
      </p:sp>
      <p:sp>
        <p:nvSpPr>
          <p:cNvPr id="7" name="圆角矩形 6"/>
          <p:cNvSpPr/>
          <p:nvPr/>
        </p:nvSpPr>
        <p:spPr bwMode="auto">
          <a:xfrm>
            <a:off x="7703234" y="2459110"/>
            <a:ext cx="2969167" cy="1857326"/>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vert="horz" wrap="square" lIns="0" tIns="0" rIns="0" bIns="0" numCol="1" rtlCol="0" anchor="ctr" anchorCtr="0" compatLnSpc="1"/>
          <a:lstStyle/>
          <a:p>
            <a:pPr algn="ctr" eaLnBrk="0" hangingPunct="0">
              <a:buClr>
                <a:srgbClr val="CC9900"/>
              </a:buClr>
              <a:defRPr/>
            </a:pPr>
            <a:endParaRPr lang="zh-CN" altLang="en-US" sz="2000" b="1" kern="0" dirty="0">
              <a:solidFill>
                <a:srgbClr val="006835"/>
              </a:solidFill>
              <a:latin typeface="Calibri" pitchFamily="34" charset="0"/>
              <a:ea typeface="黑体" pitchFamily="49" charset="-122"/>
            </a:endParaRPr>
          </a:p>
        </p:txBody>
      </p:sp>
      <p:sp>
        <p:nvSpPr>
          <p:cNvPr id="8" name="圆角矩形 7"/>
          <p:cNvSpPr/>
          <p:nvPr/>
        </p:nvSpPr>
        <p:spPr bwMode="auto">
          <a:xfrm>
            <a:off x="4709060" y="2463606"/>
            <a:ext cx="2956187" cy="1857326"/>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vert="horz" wrap="square" lIns="0" tIns="0" rIns="0" bIns="0" numCol="1" rtlCol="0" anchor="ctr" anchorCtr="0" compatLnSpc="1"/>
          <a:lstStyle/>
          <a:p>
            <a:pPr algn="ctr" eaLnBrk="0" hangingPunct="0">
              <a:buClr>
                <a:srgbClr val="CC9900"/>
              </a:buClr>
              <a:defRPr/>
            </a:pPr>
            <a:r>
              <a:rPr lang="zh-CN" altLang="en-US" b="1" kern="0" dirty="0" smtClean="0">
                <a:solidFill>
                  <a:srgbClr val="006835"/>
                </a:solidFill>
                <a:latin typeface="Calibri"/>
                <a:ea typeface="黑体" pitchFamily="49" charset="-122"/>
                <a:cs typeface="Calibri"/>
              </a:rPr>
              <a:t>Fault tolerance</a:t>
            </a:r>
            <a:endParaRPr lang="en-US" altLang="zh-CN" b="1" kern="0" dirty="0" smtClean="0">
              <a:solidFill>
                <a:srgbClr val="006835"/>
              </a:solidFill>
              <a:latin typeface="Calibri"/>
              <a:ea typeface="黑体" pitchFamily="49" charset="-122"/>
              <a:cs typeface="Calibri"/>
            </a:endParaRPr>
          </a:p>
          <a:p>
            <a:pPr algn="ctr" eaLnBrk="0" hangingPunct="0">
              <a:buClr>
                <a:srgbClr val="CC9900"/>
              </a:buClr>
              <a:defRPr/>
            </a:pPr>
            <a:endParaRPr lang="en-US" altLang="zh-CN" b="1" kern="0" dirty="0" smtClean="0">
              <a:solidFill>
                <a:srgbClr val="006835"/>
              </a:solidFill>
              <a:latin typeface="Calibri"/>
              <a:ea typeface="黑体" pitchFamily="49" charset="-122"/>
              <a:cs typeface="Calibri"/>
            </a:endParaRPr>
          </a:p>
          <a:p>
            <a:pPr algn="ctr" eaLnBrk="0" hangingPunct="0">
              <a:buClr>
                <a:srgbClr val="CC9900"/>
              </a:buClr>
              <a:defRPr/>
            </a:pPr>
            <a:endParaRPr lang="en-US" altLang="zh-CN" b="1" kern="0" dirty="0" smtClean="0">
              <a:solidFill>
                <a:srgbClr val="006835"/>
              </a:solidFill>
              <a:latin typeface="Calibri" pitchFamily="34" charset="0"/>
              <a:ea typeface="黑体" pitchFamily="49" charset="-122"/>
            </a:endParaRPr>
          </a:p>
          <a:p>
            <a:pPr algn="ctr" eaLnBrk="0" hangingPunct="0">
              <a:buClr>
                <a:srgbClr val="CC9900"/>
              </a:buClr>
              <a:defRPr/>
            </a:pPr>
            <a:endParaRPr lang="zh-CN" altLang="en-US" b="1" kern="0" dirty="0" smtClean="0">
              <a:solidFill>
                <a:srgbClr val="006835"/>
              </a:solidFill>
              <a:latin typeface="Calibri" pitchFamily="34" charset="0"/>
              <a:ea typeface="黑体" pitchFamily="49" charset="-122"/>
            </a:endParaRPr>
          </a:p>
        </p:txBody>
      </p:sp>
      <p:sp>
        <p:nvSpPr>
          <p:cNvPr id="9" name="矩形 8"/>
          <p:cNvSpPr/>
          <p:nvPr/>
        </p:nvSpPr>
        <p:spPr>
          <a:xfrm>
            <a:off x="1559496" y="1124744"/>
            <a:ext cx="3240360" cy="461665"/>
          </a:xfrm>
          <a:prstGeom prst="rect">
            <a:avLst/>
          </a:prstGeom>
        </p:spPr>
        <p:txBody>
          <a:bodyPr wrap="square">
            <a:spAutoFit/>
          </a:bodyPr>
          <a:lstStyle/>
          <a:p>
            <a:pPr algn="ctr" eaLnBrk="0" hangingPunct="0">
              <a:buClr>
                <a:srgbClr val="CC9900"/>
              </a:buClr>
              <a:defRPr/>
            </a:pPr>
            <a:r>
              <a:rPr lang="en-US" altLang="zh-CN" sz="2400" b="1" kern="0" dirty="0" smtClean="0">
                <a:solidFill>
                  <a:srgbClr val="006835"/>
                </a:solidFill>
                <a:latin typeface="Calibri" pitchFamily="34" charset="0"/>
                <a:ea typeface="黑体" pitchFamily="49" charset="-122"/>
                <a:cs typeface="+mj-cs"/>
              </a:rPr>
              <a:t>Online hot swappable</a:t>
            </a:r>
          </a:p>
        </p:txBody>
      </p:sp>
      <p:sp>
        <p:nvSpPr>
          <p:cNvPr id="11" name="圆角矩形 10"/>
          <p:cNvSpPr/>
          <p:nvPr/>
        </p:nvSpPr>
        <p:spPr bwMode="auto">
          <a:xfrm>
            <a:off x="4733623" y="548680"/>
            <a:ext cx="2956187" cy="1857326"/>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vert="horz" wrap="square" lIns="0" tIns="0" rIns="0" bIns="0" numCol="1" rtlCol="0" anchor="ctr" anchorCtr="0" compatLnSpc="1"/>
          <a:lstStyle/>
          <a:p>
            <a:pPr marL="0" marR="0" lvl="0" indent="0" algn="ctr" defTabSz="914400" eaLnBrk="1" fontAlgn="auto" latinLnBrk="0" hangingPunct="1">
              <a:lnSpc>
                <a:spcPct val="100000"/>
              </a:lnSpc>
              <a:spcBef>
                <a:spcPts val="0"/>
              </a:spcBef>
              <a:spcAft>
                <a:spcPts val="0"/>
              </a:spcAft>
              <a:buClr>
                <a:srgbClr val="CC9900"/>
              </a:buClr>
              <a:buSzTx/>
              <a:buFontTx/>
              <a:buNone/>
              <a:defRPr/>
            </a:pPr>
            <a:endParaRPr kumimoji="0" lang="zh-CN" altLang="en-US" sz="1200" b="0" i="0" u="none" strike="noStrike" kern="0" cap="none" spc="0" normalizeH="0" baseline="0" noProof="0" dirty="0" smtClean="0">
              <a:ln>
                <a:noFill/>
              </a:ln>
              <a:solidFill>
                <a:prstClr val="black"/>
              </a:solidFill>
              <a:effectLst/>
              <a:uLnTx/>
              <a:uFillTx/>
              <a:latin typeface="Calibri" pitchFamily="34" charset="0"/>
              <a:ea typeface="微软雅黑" pitchFamily="34" charset="-122"/>
            </a:endParaRPr>
          </a:p>
        </p:txBody>
      </p:sp>
      <p:sp>
        <p:nvSpPr>
          <p:cNvPr id="16" name="矩形 15"/>
          <p:cNvSpPr/>
          <p:nvPr/>
        </p:nvSpPr>
        <p:spPr>
          <a:xfrm>
            <a:off x="1057916" y="1699017"/>
            <a:ext cx="3641421" cy="489585"/>
          </a:xfrm>
          <a:prstGeom prst="rect">
            <a:avLst/>
          </a:prstGeom>
        </p:spPr>
        <p:txBody>
          <a:bodyPr wrap="square">
            <a:spAutoFit/>
          </a:bodyPr>
          <a:lstStyle/>
          <a:p>
            <a:pPr marL="742950" lvl="1" fontAlgn="auto">
              <a:spcBef>
                <a:spcPts val="0"/>
              </a:spcBef>
              <a:spcAft>
                <a:spcPts val="0"/>
              </a:spcAft>
            </a:pPr>
            <a:r>
              <a:rPr lang="en-US" altLang="zh-CN" sz="1300" kern="100" dirty="0" smtClean="0">
                <a:latin typeface="Calibri" pitchFamily="34" charset="0"/>
                <a:cs typeface="Times New Roman" pitchFamily="18" charset="0"/>
              </a:rPr>
              <a:t>all module online hot swappable, maintanance, expansion.</a:t>
            </a:r>
          </a:p>
        </p:txBody>
      </p:sp>
      <p:sp>
        <p:nvSpPr>
          <p:cNvPr id="17" name="圆角矩形 16"/>
          <p:cNvSpPr/>
          <p:nvPr/>
        </p:nvSpPr>
        <p:spPr bwMode="auto">
          <a:xfrm>
            <a:off x="7716214" y="4340638"/>
            <a:ext cx="2956187" cy="1857326"/>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vert="horz" wrap="square" lIns="0" tIns="0" rIns="0" bIns="0" numCol="1" rtlCol="0" anchor="ctr" anchorCtr="0" compatLnSpc="1"/>
          <a:lstStyle/>
          <a:p>
            <a:pPr algn="ctr" eaLnBrk="0" hangingPunct="0">
              <a:buClr>
                <a:srgbClr val="CC9900"/>
              </a:buClr>
              <a:defRPr/>
            </a:pPr>
            <a:r>
              <a:rPr lang="en-US" altLang="zh-CN" sz="2000" b="1" kern="0" dirty="0" smtClean="0">
                <a:solidFill>
                  <a:srgbClr val="006835"/>
                </a:solidFill>
                <a:latin typeface="Calibri" pitchFamily="34" charset="0"/>
                <a:ea typeface="黑体" pitchFamily="49" charset="-122"/>
              </a:rPr>
              <a:t>Multi output mode</a:t>
            </a:r>
          </a:p>
        </p:txBody>
      </p:sp>
      <p:sp>
        <p:nvSpPr>
          <p:cNvPr id="18" name="矩形 17"/>
          <p:cNvSpPr/>
          <p:nvPr/>
        </p:nvSpPr>
        <p:spPr>
          <a:xfrm>
            <a:off x="7176120" y="5498068"/>
            <a:ext cx="3456384" cy="520065"/>
          </a:xfrm>
          <a:prstGeom prst="rect">
            <a:avLst/>
          </a:prstGeom>
        </p:spPr>
        <p:txBody>
          <a:bodyPr wrap="square">
            <a:spAutoFit/>
          </a:bodyPr>
          <a:lstStyle/>
          <a:p>
            <a:pPr marL="742950" lvl="1" fontAlgn="auto">
              <a:spcBef>
                <a:spcPts val="0"/>
              </a:spcBef>
              <a:spcAft>
                <a:spcPts val="0"/>
              </a:spcAft>
            </a:pPr>
            <a:r>
              <a:rPr lang="en-US" altLang="zh-CN" sz="1400" kern="100" dirty="0" smtClean="0">
                <a:latin typeface="Calibri" pitchFamily="34" charset="0"/>
                <a:cs typeface="Times New Roman" pitchFamily="18" charset="0"/>
              </a:rPr>
              <a:t>Suitable for single phase or three phase load demands.</a:t>
            </a:r>
          </a:p>
        </p:txBody>
      </p:sp>
      <p:sp>
        <p:nvSpPr>
          <p:cNvPr id="19" name="圆角矩形 18"/>
          <p:cNvSpPr/>
          <p:nvPr/>
        </p:nvSpPr>
        <p:spPr bwMode="auto">
          <a:xfrm>
            <a:off x="1734015" y="2447808"/>
            <a:ext cx="2942699" cy="1857326"/>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vert="horz" wrap="square" lIns="0" tIns="0" rIns="0" bIns="0" numCol="1" rtlCol="0" anchor="ctr" anchorCtr="0" compatLnSpc="1"/>
          <a:lstStyle/>
          <a:p>
            <a:pPr algn="ctr" eaLnBrk="0" hangingPunct="0">
              <a:buClr>
                <a:srgbClr val="CC9900"/>
              </a:buClr>
              <a:defRPr/>
            </a:pPr>
            <a:r>
              <a:rPr lang="en-US" altLang="zh-CN" sz="2000" b="1" kern="0" dirty="0" smtClean="0">
                <a:solidFill>
                  <a:srgbClr val="006835"/>
                </a:solidFill>
                <a:latin typeface="Calibri" pitchFamily="34" charset="0"/>
                <a:ea typeface="黑体" pitchFamily="49" charset="-122"/>
              </a:rPr>
              <a:t>system redundant</a:t>
            </a:r>
          </a:p>
          <a:p>
            <a:pPr algn="ctr" eaLnBrk="0" hangingPunct="0">
              <a:buClr>
                <a:srgbClr val="CC9900"/>
              </a:buClr>
              <a:defRPr/>
            </a:pPr>
            <a:endParaRPr lang="en-US" altLang="zh-CN" sz="2000" b="1" kern="0" dirty="0" smtClean="0">
              <a:solidFill>
                <a:srgbClr val="006835"/>
              </a:solidFill>
              <a:latin typeface="Calibri" pitchFamily="34" charset="0"/>
              <a:ea typeface="黑体" pitchFamily="49" charset="-122"/>
            </a:endParaRPr>
          </a:p>
        </p:txBody>
      </p:sp>
      <p:sp>
        <p:nvSpPr>
          <p:cNvPr id="21" name="圆角矩形 20"/>
          <p:cNvSpPr/>
          <p:nvPr/>
        </p:nvSpPr>
        <p:spPr bwMode="auto">
          <a:xfrm>
            <a:off x="7716214" y="559125"/>
            <a:ext cx="2956187" cy="1857326"/>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vert="horz" wrap="square" lIns="0" tIns="0" rIns="0" bIns="0" numCol="1" rtlCol="0" anchor="ctr" anchorCtr="0" compatLnSpc="1"/>
          <a:lstStyle/>
          <a:p>
            <a:pPr marL="0" marR="0" lvl="0" indent="0" algn="ctr" defTabSz="914400" eaLnBrk="0" latinLnBrk="0" hangingPunct="0">
              <a:lnSpc>
                <a:spcPct val="100000"/>
              </a:lnSpc>
              <a:buClr>
                <a:srgbClr val="CC9900"/>
              </a:buClr>
              <a:buSzTx/>
              <a:defRPr/>
            </a:pPr>
            <a:r>
              <a:rPr lang="en-US" altLang="zh-CN" sz="2000" b="1" kern="0" dirty="0" smtClean="0">
                <a:solidFill>
                  <a:srgbClr val="006835"/>
                </a:solidFill>
                <a:latin typeface="Calibri" pitchFamily="34" charset="0"/>
                <a:ea typeface="黑体" pitchFamily="49" charset="-122"/>
                <a:cs typeface="+mj-cs"/>
              </a:rPr>
              <a:t>embedded standard cabinet</a:t>
            </a:r>
          </a:p>
        </p:txBody>
      </p:sp>
      <p:sp>
        <p:nvSpPr>
          <p:cNvPr id="22" name="矩形 21"/>
          <p:cNvSpPr/>
          <p:nvPr/>
        </p:nvSpPr>
        <p:spPr>
          <a:xfrm>
            <a:off x="7104112" y="1848759"/>
            <a:ext cx="3528392" cy="520065"/>
          </a:xfrm>
          <a:prstGeom prst="rect">
            <a:avLst/>
          </a:prstGeom>
        </p:spPr>
        <p:txBody>
          <a:bodyPr wrap="square">
            <a:spAutoFit/>
          </a:bodyPr>
          <a:lstStyle/>
          <a:p>
            <a:pPr marL="742950" lvl="1" fontAlgn="auto">
              <a:spcBef>
                <a:spcPts val="0"/>
              </a:spcBef>
              <a:spcAft>
                <a:spcPts val="0"/>
              </a:spcAft>
            </a:pPr>
            <a:r>
              <a:rPr lang="en-US" sz="1400" dirty="0" smtClean="0">
                <a:latin typeface="Calibri" pitchFamily="34" charset="0"/>
              </a:rPr>
              <a:t>embedded 19 inch cabinet, easy installation.</a:t>
            </a:r>
          </a:p>
        </p:txBody>
      </p:sp>
      <p:sp>
        <p:nvSpPr>
          <p:cNvPr id="23" name="圆角矩形 22"/>
          <p:cNvSpPr/>
          <p:nvPr/>
        </p:nvSpPr>
        <p:spPr bwMode="auto">
          <a:xfrm>
            <a:off x="1734015" y="4344544"/>
            <a:ext cx="2956187" cy="1857326"/>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vert="horz" wrap="square" lIns="0" tIns="0" rIns="0" bIns="0" numCol="1" rtlCol="0" anchor="ctr" anchorCtr="0" compatLnSpc="1"/>
          <a:lstStyle/>
          <a:p>
            <a:pPr algn="ctr" eaLnBrk="0" hangingPunct="0">
              <a:buClr>
                <a:srgbClr val="CC9900"/>
              </a:buClr>
              <a:defRPr/>
            </a:pPr>
            <a:r>
              <a:rPr lang="zh-CN" altLang="en-US" sz="2000" b="1" kern="0" dirty="0" smtClean="0">
                <a:solidFill>
                  <a:srgbClr val="006835"/>
                </a:solidFill>
                <a:latin typeface="Calibri" pitchFamily="34" charset="0"/>
                <a:ea typeface="黑体" pitchFamily="49" charset="-122"/>
              </a:rPr>
              <a:t>Flexible configuration</a:t>
            </a:r>
            <a:endParaRPr lang="en-US" altLang="zh-CN" sz="2000" b="1" kern="0" dirty="0" smtClean="0">
              <a:solidFill>
                <a:srgbClr val="006835"/>
              </a:solidFill>
              <a:latin typeface="Calibri" pitchFamily="34" charset="0"/>
              <a:ea typeface="黑体" pitchFamily="49" charset="-122"/>
            </a:endParaRPr>
          </a:p>
          <a:p>
            <a:pPr algn="ctr" eaLnBrk="0" hangingPunct="0">
              <a:buClr>
                <a:srgbClr val="CC9900"/>
              </a:buClr>
              <a:defRPr/>
            </a:pPr>
            <a:endParaRPr lang="en-US" altLang="zh-CN" sz="2000" b="1" kern="0" dirty="0" smtClean="0">
              <a:solidFill>
                <a:srgbClr val="006835"/>
              </a:solidFill>
              <a:latin typeface="Calibri" pitchFamily="34" charset="0"/>
              <a:ea typeface="黑体" pitchFamily="49" charset="-122"/>
            </a:endParaRPr>
          </a:p>
          <a:p>
            <a:pPr algn="ctr" eaLnBrk="0" hangingPunct="0">
              <a:buClr>
                <a:srgbClr val="CC9900"/>
              </a:buClr>
              <a:defRPr/>
            </a:pPr>
            <a:endParaRPr lang="en-US" altLang="zh-CN" sz="2000" b="1" kern="0" dirty="0" smtClean="0">
              <a:solidFill>
                <a:srgbClr val="006835"/>
              </a:solidFill>
              <a:latin typeface="Calibri" pitchFamily="34" charset="0"/>
              <a:ea typeface="黑体" pitchFamily="49" charset="-122"/>
            </a:endParaRPr>
          </a:p>
          <a:p>
            <a:pPr algn="ctr" eaLnBrk="0" hangingPunct="0">
              <a:buClr>
                <a:srgbClr val="CC9900"/>
              </a:buClr>
              <a:defRPr/>
            </a:pPr>
            <a:endParaRPr lang="zh-CN" altLang="en-US" sz="2000" b="1" kern="0" dirty="0" smtClean="0">
              <a:solidFill>
                <a:srgbClr val="006835"/>
              </a:solidFill>
              <a:latin typeface="Calibri" pitchFamily="34" charset="0"/>
              <a:ea typeface="黑体" pitchFamily="49" charset="-122"/>
            </a:endParaRPr>
          </a:p>
        </p:txBody>
      </p:sp>
      <p:sp>
        <p:nvSpPr>
          <p:cNvPr id="25" name="文本框 23"/>
          <p:cNvSpPr txBox="1"/>
          <p:nvPr/>
        </p:nvSpPr>
        <p:spPr>
          <a:xfrm>
            <a:off x="617216" y="548812"/>
            <a:ext cx="677108" cy="4735094"/>
          </a:xfrm>
          <a:prstGeom prst="rect">
            <a:avLst/>
          </a:prstGeom>
          <a:noFill/>
        </p:spPr>
        <p:txBody>
          <a:bodyPr vert="vert270" wrap="square" rtlCol="0">
            <a:spAutoFit/>
          </a:bodyPr>
          <a:lstStyle/>
          <a:p>
            <a:pPr algn="r" eaLnBrk="0" hangingPunct="0"/>
            <a:r>
              <a:rPr lang="en-US" altLang="zh-CN" sz="3200" b="1" dirty="0" smtClean="0">
                <a:solidFill>
                  <a:srgbClr val="006835"/>
                </a:solidFill>
                <a:latin typeface="Calibri" pitchFamily="34" charset="0"/>
                <a:ea typeface="黑体" pitchFamily="49" charset="-122"/>
                <a:cs typeface="+mj-cs"/>
              </a:rPr>
              <a:t>Features</a:t>
            </a:r>
          </a:p>
        </p:txBody>
      </p:sp>
      <p:sp>
        <p:nvSpPr>
          <p:cNvPr id="28" name="矩形 27"/>
          <p:cNvSpPr/>
          <p:nvPr/>
        </p:nvSpPr>
        <p:spPr>
          <a:xfrm>
            <a:off x="1056005" y="3429000"/>
            <a:ext cx="3892550" cy="733425"/>
          </a:xfrm>
          <a:prstGeom prst="rect">
            <a:avLst/>
          </a:prstGeom>
        </p:spPr>
        <p:txBody>
          <a:bodyPr wrap="square">
            <a:spAutoFit/>
          </a:bodyPr>
          <a:lstStyle/>
          <a:p>
            <a:pPr marL="742950" lvl="1" fontAlgn="auto">
              <a:spcBef>
                <a:spcPts val="0"/>
              </a:spcBef>
              <a:spcAft>
                <a:spcPts val="0"/>
              </a:spcAft>
            </a:pPr>
            <a:r>
              <a:rPr lang="en-US" sz="1400" kern="100" dirty="0" smtClean="0">
                <a:latin typeface="Calibri" pitchFamily="34" charset="0"/>
                <a:cs typeface="Times New Roman" pitchFamily="18" charset="0"/>
              </a:rPr>
              <a:t>System with online expansion function, according to the load dynamic expansion, to ensure system redundancy</a:t>
            </a:r>
          </a:p>
        </p:txBody>
      </p:sp>
      <p:sp>
        <p:nvSpPr>
          <p:cNvPr id="14" name="矩形 13"/>
          <p:cNvSpPr/>
          <p:nvPr/>
        </p:nvSpPr>
        <p:spPr>
          <a:xfrm>
            <a:off x="4223792" y="5589240"/>
            <a:ext cx="3401797" cy="520065"/>
          </a:xfrm>
          <a:prstGeom prst="rect">
            <a:avLst/>
          </a:prstGeom>
        </p:spPr>
        <p:txBody>
          <a:bodyPr wrap="square">
            <a:spAutoFit/>
          </a:bodyPr>
          <a:lstStyle/>
          <a:p>
            <a:pPr marL="742950" lvl="1" fontAlgn="auto">
              <a:spcBef>
                <a:spcPts val="0"/>
              </a:spcBef>
              <a:spcAft>
                <a:spcPts val="0"/>
              </a:spcAft>
            </a:pPr>
            <a:r>
              <a:rPr lang="en-US" sz="1400" kern="100" dirty="0" smtClean="0">
                <a:latin typeface="Calibri" pitchFamily="34" charset="0"/>
                <a:cs typeface="Times New Roman" pitchFamily="18" charset="0"/>
              </a:rPr>
              <a:t>meet T4 degree demands even small datacenter</a:t>
            </a:r>
          </a:p>
        </p:txBody>
      </p:sp>
      <p:sp>
        <p:nvSpPr>
          <p:cNvPr id="29" name="矩形 28"/>
          <p:cNvSpPr/>
          <p:nvPr/>
        </p:nvSpPr>
        <p:spPr>
          <a:xfrm>
            <a:off x="4079776" y="3573140"/>
            <a:ext cx="3665751" cy="733425"/>
          </a:xfrm>
          <a:prstGeom prst="rect">
            <a:avLst/>
          </a:prstGeom>
        </p:spPr>
        <p:txBody>
          <a:bodyPr wrap="square">
            <a:spAutoFit/>
          </a:bodyPr>
          <a:lstStyle/>
          <a:p>
            <a:pPr marL="742950" lvl="1" fontAlgn="auto">
              <a:spcBef>
                <a:spcPts val="0"/>
              </a:spcBef>
              <a:spcAft>
                <a:spcPts val="0"/>
              </a:spcAft>
            </a:pPr>
            <a:r>
              <a:rPr lang="en-US" altLang="zh-CN" sz="1400" dirty="0" smtClean="0">
                <a:latin typeface="Calibri" pitchFamily="34" charset="0"/>
              </a:rPr>
              <a:t>power module share the load, with fault isolation function,great fault-tolerant</a:t>
            </a:r>
          </a:p>
        </p:txBody>
      </p:sp>
      <p:pic>
        <p:nvPicPr>
          <p:cNvPr id="24" name="Picture 3" descr="C:\Users\Administrator\Desktop\基础单元 PNG.png"/>
          <p:cNvPicPr>
            <a:picLocks noChangeAspect="1" noChangeArrowheads="1"/>
          </p:cNvPicPr>
          <p:nvPr/>
        </p:nvPicPr>
        <p:blipFill>
          <a:blip r:embed="rId2" cstate="print"/>
          <a:srcRect/>
          <a:stretch>
            <a:fillRect/>
          </a:stretch>
        </p:blipFill>
        <p:spPr bwMode="auto">
          <a:xfrm>
            <a:off x="8400256" y="2852936"/>
            <a:ext cx="1723693" cy="1272888"/>
          </a:xfrm>
          <a:prstGeom prst="rect">
            <a:avLst/>
          </a:prstGeom>
          <a:noFill/>
        </p:spPr>
      </p:pic>
      <p:pic>
        <p:nvPicPr>
          <p:cNvPr id="27" name="Picture 6" descr="C:\Users\Administrator\Desktop\威图CMS 模块突出 PNG.png"/>
          <p:cNvPicPr>
            <a:picLocks noChangeAspect="1" noChangeArrowheads="1"/>
          </p:cNvPicPr>
          <p:nvPr/>
        </p:nvPicPr>
        <p:blipFill>
          <a:blip r:embed="rId3" cstate="print"/>
          <a:srcRect/>
          <a:stretch>
            <a:fillRect/>
          </a:stretch>
        </p:blipFill>
        <p:spPr bwMode="auto">
          <a:xfrm>
            <a:off x="5591944" y="476672"/>
            <a:ext cx="1117002" cy="1944216"/>
          </a:xfrm>
          <a:prstGeom prst="rect">
            <a:avLst/>
          </a:prstGeom>
          <a:noFill/>
        </p:spPr>
      </p:pic>
      <p:sp>
        <p:nvSpPr>
          <p:cNvPr id="26" name="矩形 25"/>
          <p:cNvSpPr/>
          <p:nvPr/>
        </p:nvSpPr>
        <p:spPr>
          <a:xfrm>
            <a:off x="1072768" y="5157192"/>
            <a:ext cx="3727088" cy="946785"/>
          </a:xfrm>
          <a:prstGeom prst="rect">
            <a:avLst/>
          </a:prstGeom>
        </p:spPr>
        <p:txBody>
          <a:bodyPr wrap="square">
            <a:spAutoFit/>
          </a:bodyPr>
          <a:lstStyle/>
          <a:p>
            <a:pPr marL="742950" lvl="1" fontAlgn="auto">
              <a:spcBef>
                <a:spcPts val="0"/>
              </a:spcBef>
              <a:spcAft>
                <a:spcPts val="0"/>
              </a:spcAft>
            </a:pPr>
            <a:r>
              <a:rPr lang="en-US" sz="1400" kern="100" dirty="0" smtClean="0">
                <a:latin typeface="Calibri" pitchFamily="34" charset="0"/>
                <a:cs typeface="Times New Roman" pitchFamily="18" charset="0"/>
              </a:rPr>
              <a:t>Configuration according to the actual need base module, UPS module rack, remaining space, batteries, transformers, PDU, etc.</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335360" y="620688"/>
            <a:ext cx="7100761" cy="4508927"/>
          </a:xfrm>
          <a:prstGeom prst="rect">
            <a:avLst/>
          </a:prstGeom>
          <a:noFill/>
        </p:spPr>
        <p:txBody>
          <a:bodyPr vert="horz" wrap="square" rtlCol="0">
            <a:noAutofit/>
          </a:bodyPr>
          <a:lstStyle/>
          <a:p>
            <a:r>
              <a:rPr lang="en-US" altLang="zh-CN" sz="23900" spc="400" dirty="0" smtClean="0">
                <a:solidFill>
                  <a:srgbClr val="006835"/>
                </a:solidFill>
                <a:latin typeface="Impact" pitchFamily="34" charset="0"/>
                <a:ea typeface="Orbitron" panose="02000000000000000000" pitchFamily="2" charset="0"/>
              </a:rPr>
              <a:t>ERMS</a:t>
            </a:r>
            <a:endParaRPr lang="zh-CN" altLang="en-US" sz="23900" spc="400" dirty="0">
              <a:solidFill>
                <a:srgbClr val="006835"/>
              </a:solidFill>
              <a:latin typeface="Impact" pitchFamily="34" charset="0"/>
              <a:ea typeface="Orbitron" panose="02000000000000000000" pitchFamily="2" charset="0"/>
            </a:endParaRPr>
          </a:p>
        </p:txBody>
      </p:sp>
      <p:sp>
        <p:nvSpPr>
          <p:cNvPr id="14" name="文本框 13"/>
          <p:cNvSpPr txBox="1"/>
          <p:nvPr/>
        </p:nvSpPr>
        <p:spPr>
          <a:xfrm>
            <a:off x="7248128" y="3424216"/>
            <a:ext cx="4548920" cy="646331"/>
          </a:xfrm>
          <a:prstGeom prst="rect">
            <a:avLst/>
          </a:prstGeom>
          <a:noFill/>
        </p:spPr>
        <p:txBody>
          <a:bodyPr vert="horz" wrap="none" rtlCol="0">
            <a:noAutofit/>
          </a:bodyPr>
          <a:lstStyle/>
          <a:p>
            <a:pPr eaLnBrk="0" fontAlgn="base" hangingPunct="0">
              <a:spcBef>
                <a:spcPct val="0"/>
              </a:spcBef>
              <a:spcAft>
                <a:spcPct val="0"/>
              </a:spcAft>
            </a:pPr>
            <a:r>
              <a:rPr lang="en-US" altLang="zh-CN" sz="2800" b="1" dirty="0" smtClean="0">
                <a:solidFill>
                  <a:srgbClr val="006835"/>
                </a:solidFill>
                <a:latin typeface="Calibri" pitchFamily="34" charset="0"/>
                <a:ea typeface="黑体" pitchFamily="49" charset="-122"/>
                <a:cs typeface="+mj-cs"/>
              </a:rPr>
              <a:t>series embedded modular UPS</a:t>
            </a:r>
            <a:endParaRPr lang="zh-CN" altLang="en-US" sz="2800" b="1" dirty="0">
              <a:solidFill>
                <a:srgbClr val="006835"/>
              </a:solidFill>
              <a:latin typeface="Calibri" pitchFamily="34" charset="0"/>
              <a:ea typeface="黑体" pitchFamily="49" charset="-122"/>
              <a:cs typeface="+mj-cs"/>
            </a:endParaRPr>
          </a:p>
        </p:txBody>
      </p:sp>
      <p:sp>
        <p:nvSpPr>
          <p:cNvPr id="15" name="文本框 14"/>
          <p:cNvSpPr txBox="1"/>
          <p:nvPr/>
        </p:nvSpPr>
        <p:spPr>
          <a:xfrm>
            <a:off x="5879976" y="4323452"/>
            <a:ext cx="6130118" cy="1868259"/>
          </a:xfrm>
          <a:prstGeom prst="rect">
            <a:avLst/>
          </a:prstGeom>
          <a:noFill/>
        </p:spPr>
        <p:txBody>
          <a:bodyPr wrap="square" rtlCol="0" anchor="t" anchorCtr="0">
            <a:noAutofit/>
          </a:bodyPr>
          <a:lstStyle/>
          <a:p>
            <a:r>
              <a:rPr sz="1600" dirty="0">
                <a:latin typeface="Calibri" pitchFamily="34" charset="0"/>
              </a:rPr>
              <a:t>ERMS series UPS is an embedded modular UPS of low and medium power developed by S</a:t>
            </a:r>
            <a:r>
              <a:rPr lang="en-US" sz="1600" dirty="0">
                <a:latin typeface="Calibri" pitchFamily="34" charset="0"/>
              </a:rPr>
              <a:t>ICON</a:t>
            </a:r>
            <a:r>
              <a:rPr sz="1600" dirty="0">
                <a:latin typeface="Calibri" pitchFamily="34" charset="0"/>
              </a:rPr>
              <a:t>. With flexible structure, it could be embedded in standard 19 inch cabinet or work independently for de-centralized power supply.</a:t>
            </a:r>
          </a:p>
          <a:p>
            <a:r>
              <a:rPr sz="1600" dirty="0">
                <a:latin typeface="Calibri" pitchFamily="34" charset="0"/>
              </a:rPr>
              <a:t>It features superb input and output performance indexes. As a product with the smallest size, the highest efficiency and the greatest power density in the industry, it boasts an extremely high cost-efficiency.</a:t>
            </a:r>
            <a:r>
              <a:rPr lang="en-US" altLang="zh-CN" sz="1600" dirty="0" smtClean="0">
                <a:solidFill>
                  <a:schemeClr val="tx1">
                    <a:lumMod val="75000"/>
                    <a:lumOff val="25000"/>
                  </a:schemeClr>
                </a:solidFill>
                <a:latin typeface="Calibri" pitchFamily="34" charset="0"/>
              </a:rPr>
              <a:t>.</a:t>
            </a:r>
            <a:endParaRPr lang="zh-CN" altLang="en-US" sz="1600" dirty="0">
              <a:solidFill>
                <a:schemeClr val="tx1">
                  <a:lumMod val="75000"/>
                  <a:lumOff val="25000"/>
                </a:schemeClr>
              </a:solidFill>
              <a:latin typeface="Calibri" pitchFamily="34" charset="0"/>
            </a:endParaRPr>
          </a:p>
        </p:txBody>
      </p:sp>
      <p:cxnSp>
        <p:nvCxnSpPr>
          <p:cNvPr id="16" name="直接连接符 15"/>
          <p:cNvCxnSpPr/>
          <p:nvPr/>
        </p:nvCxnSpPr>
        <p:spPr>
          <a:xfrm flipV="1">
            <a:off x="5834130" y="4198514"/>
            <a:ext cx="5962918" cy="25756"/>
          </a:xfrm>
          <a:prstGeom prst="line">
            <a:avLst/>
          </a:prstGeom>
          <a:ln>
            <a:solidFill>
              <a:srgbClr val="006835"/>
            </a:solidFill>
          </a:ln>
        </p:spPr>
        <p:style>
          <a:lnRef idx="3">
            <a:schemeClr val="accent3"/>
          </a:lnRef>
          <a:fillRef idx="0">
            <a:schemeClr val="accent3"/>
          </a:fillRef>
          <a:effectRef idx="2">
            <a:schemeClr val="accent3"/>
          </a:effectRef>
          <a:fontRef idx="minor">
            <a:schemeClr val="tx1"/>
          </a:fontRef>
        </p:style>
      </p:cxnSp>
      <p:sp>
        <p:nvSpPr>
          <p:cNvPr id="2" name="Tekstvak 1"/>
          <p:cNvSpPr txBox="1"/>
          <p:nvPr/>
        </p:nvSpPr>
        <p:spPr>
          <a:xfrm>
            <a:off x="623392" y="4427820"/>
            <a:ext cx="4666061" cy="369332"/>
          </a:xfrm>
          <a:prstGeom prst="rect">
            <a:avLst/>
          </a:prstGeom>
          <a:noFill/>
        </p:spPr>
        <p:txBody>
          <a:bodyPr wrap="none" rtlCol="0">
            <a:spAutoFit/>
          </a:bodyPr>
          <a:lstStyle/>
          <a:p>
            <a:r>
              <a:rPr lang="nl-NL" dirty="0" smtClean="0">
                <a:latin typeface="Calibri"/>
                <a:cs typeface="Calibri"/>
              </a:rPr>
              <a:t>Application: Small </a:t>
            </a:r>
            <a:r>
              <a:rPr lang="nl-NL" dirty="0" err="1" smtClean="0">
                <a:latin typeface="Calibri"/>
                <a:cs typeface="Calibri"/>
              </a:rPr>
              <a:t>and</a:t>
            </a:r>
            <a:r>
              <a:rPr lang="nl-NL" dirty="0" smtClean="0">
                <a:latin typeface="Calibri"/>
                <a:cs typeface="Calibri"/>
              </a:rPr>
              <a:t> medium power ICT room</a:t>
            </a:r>
            <a:endParaRPr lang="nl-NL" dirty="0">
              <a:latin typeface="Calibri"/>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cstate="print"/>
          <a:stretch>
            <a:fillRect/>
          </a:stretch>
        </p:blipFill>
        <p:spPr>
          <a:xfrm>
            <a:off x="891619" y="1591327"/>
            <a:ext cx="2514143" cy="1589825"/>
          </a:xfrm>
          <a:prstGeom prst="rect">
            <a:avLst/>
          </a:prstGeom>
        </p:spPr>
      </p:pic>
      <p:sp>
        <p:nvSpPr>
          <p:cNvPr id="2" name="标题 4"/>
          <p:cNvSpPr txBox="1"/>
          <p:nvPr/>
        </p:nvSpPr>
        <p:spPr>
          <a:xfrm>
            <a:off x="652340" y="553313"/>
            <a:ext cx="10765367" cy="762000"/>
          </a:xfrm>
          <a:prstGeom prst="rect">
            <a:avLst/>
          </a:prstGeom>
        </p:spPr>
        <p:txBody>
          <a:bodyPr/>
          <a:lstStyle>
            <a:lvl1pPr algn="l" rtl="0" eaLnBrk="1" fontAlgn="base" hangingPunct="1">
              <a:spcBef>
                <a:spcPct val="0"/>
              </a:spcBef>
              <a:spcAft>
                <a:spcPct val="0"/>
              </a:spcAft>
              <a:defRPr sz="3200" b="1">
                <a:solidFill>
                  <a:srgbClr val="72B633"/>
                </a:solidFill>
                <a:latin typeface="+mj-lt"/>
                <a:ea typeface="+mj-ea"/>
                <a:cs typeface="+mj-cs"/>
              </a:defRPr>
            </a:lvl1pPr>
            <a:lvl2pPr algn="l" rtl="0" eaLnBrk="1" fontAlgn="base" hangingPunct="1">
              <a:spcBef>
                <a:spcPct val="0"/>
              </a:spcBef>
              <a:spcAft>
                <a:spcPct val="0"/>
              </a:spcAft>
              <a:defRPr sz="3200" b="1">
                <a:solidFill>
                  <a:srgbClr val="72B633"/>
                </a:solidFill>
                <a:latin typeface="Arial" pitchFamily="34" charset="0"/>
                <a:ea typeface="宋体" pitchFamily="2" charset="-122"/>
              </a:defRPr>
            </a:lvl2pPr>
            <a:lvl3pPr algn="l" rtl="0" eaLnBrk="1" fontAlgn="base" hangingPunct="1">
              <a:spcBef>
                <a:spcPct val="0"/>
              </a:spcBef>
              <a:spcAft>
                <a:spcPct val="0"/>
              </a:spcAft>
              <a:defRPr sz="3200" b="1">
                <a:solidFill>
                  <a:srgbClr val="72B633"/>
                </a:solidFill>
                <a:latin typeface="Arial" pitchFamily="34" charset="0"/>
                <a:ea typeface="宋体" pitchFamily="2" charset="-122"/>
              </a:defRPr>
            </a:lvl3pPr>
            <a:lvl4pPr algn="l" rtl="0" eaLnBrk="1" fontAlgn="base" hangingPunct="1">
              <a:spcBef>
                <a:spcPct val="0"/>
              </a:spcBef>
              <a:spcAft>
                <a:spcPct val="0"/>
              </a:spcAft>
              <a:defRPr sz="3200" b="1">
                <a:solidFill>
                  <a:srgbClr val="72B633"/>
                </a:solidFill>
                <a:latin typeface="Arial" pitchFamily="34" charset="0"/>
                <a:ea typeface="宋体" pitchFamily="2" charset="-122"/>
              </a:defRPr>
            </a:lvl4pPr>
            <a:lvl5pPr algn="l" rtl="0" eaLnBrk="1" fontAlgn="base" hangingPunct="1">
              <a:spcBef>
                <a:spcPct val="0"/>
              </a:spcBef>
              <a:spcAft>
                <a:spcPct val="0"/>
              </a:spcAft>
              <a:defRPr sz="3200" b="1">
                <a:solidFill>
                  <a:srgbClr val="72B633"/>
                </a:solidFill>
                <a:latin typeface="Arial" pitchFamily="34" charset="0"/>
                <a:ea typeface="宋体" pitchFamily="2" charset="-122"/>
              </a:defRPr>
            </a:lvl5pPr>
            <a:lvl6pPr marL="457200" algn="l" rtl="0" eaLnBrk="1" fontAlgn="base" hangingPunct="1">
              <a:spcBef>
                <a:spcPct val="0"/>
              </a:spcBef>
              <a:spcAft>
                <a:spcPct val="0"/>
              </a:spcAft>
              <a:defRPr sz="3200" b="1">
                <a:solidFill>
                  <a:srgbClr val="72B633"/>
                </a:solidFill>
                <a:latin typeface="Arial" pitchFamily="34" charset="0"/>
                <a:ea typeface="宋体" pitchFamily="2" charset="-122"/>
              </a:defRPr>
            </a:lvl6pPr>
            <a:lvl7pPr marL="914400" algn="l" rtl="0" eaLnBrk="1" fontAlgn="base" hangingPunct="1">
              <a:spcBef>
                <a:spcPct val="0"/>
              </a:spcBef>
              <a:spcAft>
                <a:spcPct val="0"/>
              </a:spcAft>
              <a:defRPr sz="3200" b="1">
                <a:solidFill>
                  <a:srgbClr val="72B633"/>
                </a:solidFill>
                <a:latin typeface="Arial" pitchFamily="34" charset="0"/>
                <a:ea typeface="宋体" pitchFamily="2" charset="-122"/>
              </a:defRPr>
            </a:lvl7pPr>
            <a:lvl8pPr marL="1371600" algn="l" rtl="0" eaLnBrk="1" fontAlgn="base" hangingPunct="1">
              <a:spcBef>
                <a:spcPct val="0"/>
              </a:spcBef>
              <a:spcAft>
                <a:spcPct val="0"/>
              </a:spcAft>
              <a:defRPr sz="3200" b="1">
                <a:solidFill>
                  <a:srgbClr val="72B633"/>
                </a:solidFill>
                <a:latin typeface="Arial" pitchFamily="34" charset="0"/>
                <a:ea typeface="宋体" pitchFamily="2" charset="-122"/>
              </a:defRPr>
            </a:lvl8pPr>
            <a:lvl9pPr marL="1828800" algn="l" rtl="0" eaLnBrk="1" fontAlgn="base" hangingPunct="1">
              <a:spcBef>
                <a:spcPct val="0"/>
              </a:spcBef>
              <a:spcAft>
                <a:spcPct val="0"/>
              </a:spcAft>
              <a:defRPr sz="3200" b="1">
                <a:solidFill>
                  <a:srgbClr val="72B633"/>
                </a:solidFill>
                <a:latin typeface="Arial" pitchFamily="34" charset="0"/>
                <a:ea typeface="宋体" pitchFamily="2" charset="-122"/>
              </a:defRPr>
            </a:lvl9pPr>
          </a:lstStyle>
          <a:p>
            <a:pPr eaLnBrk="0" hangingPunct="0">
              <a:lnSpc>
                <a:spcPct val="130000"/>
              </a:lnSpc>
              <a:defRPr/>
            </a:pPr>
            <a:r>
              <a:rPr lang="en-US" altLang="zh-CN" sz="3200" kern="0" dirty="0">
                <a:solidFill>
                  <a:srgbClr val="006835"/>
                </a:solidFill>
                <a:latin typeface="Calibri" pitchFamily="34" charset="0"/>
                <a:ea typeface="黑体" pitchFamily="49" charset="-122"/>
              </a:rPr>
              <a:t>ERMS</a:t>
            </a:r>
            <a:r>
              <a:rPr lang="zh-CN" altLang="en-US" sz="3200" kern="0" dirty="0">
                <a:solidFill>
                  <a:srgbClr val="006835"/>
                </a:solidFill>
                <a:latin typeface="Calibri" pitchFamily="34" charset="0"/>
                <a:ea typeface="黑体" pitchFamily="49" charset="-122"/>
              </a:rPr>
              <a:t> </a:t>
            </a:r>
            <a:r>
              <a:rPr lang="en-US" altLang="zh-CN" sz="3200" kern="0" dirty="0">
                <a:solidFill>
                  <a:srgbClr val="006835"/>
                </a:solidFill>
                <a:latin typeface="Calibri" pitchFamily="34" charset="0"/>
                <a:ea typeface="黑体" pitchFamily="49" charset="-122"/>
              </a:rPr>
              <a:t>series UPS</a:t>
            </a:r>
          </a:p>
        </p:txBody>
      </p:sp>
      <p:sp>
        <p:nvSpPr>
          <p:cNvPr id="3" name="矩形 2"/>
          <p:cNvSpPr/>
          <p:nvPr/>
        </p:nvSpPr>
        <p:spPr>
          <a:xfrm>
            <a:off x="917561" y="1212597"/>
            <a:ext cx="8579893" cy="365760"/>
          </a:xfrm>
          <a:prstGeom prst="rect">
            <a:avLst/>
          </a:prstGeom>
        </p:spPr>
        <p:txBody>
          <a:bodyPr wrap="square">
            <a:spAutoFit/>
          </a:bodyPr>
          <a:lstStyle/>
          <a:p>
            <a:pPr>
              <a:buFont typeface="Wingdings" pitchFamily="2" charset="2"/>
              <a:buChar char="l"/>
            </a:pPr>
            <a:r>
              <a:rPr lang="en-US" altLang="zh-CN" dirty="0"/>
              <a:t>system capacity: </a:t>
            </a:r>
            <a:r>
              <a:rPr lang="en-US" altLang="zh-CN" dirty="0" smtClean="0"/>
              <a:t>12kVA</a:t>
            </a:r>
            <a:r>
              <a:rPr lang="zh-CN" altLang="en-US" dirty="0" smtClean="0"/>
              <a:t>、</a:t>
            </a:r>
            <a:r>
              <a:rPr lang="en-US" altLang="zh-CN" dirty="0" smtClean="0"/>
              <a:t>24kVA</a:t>
            </a:r>
            <a:r>
              <a:rPr lang="zh-CN" altLang="en-US" dirty="0"/>
              <a:t>、</a:t>
            </a:r>
            <a:r>
              <a:rPr lang="en-US" altLang="zh-CN" dirty="0" smtClean="0"/>
              <a:t>36kVA</a:t>
            </a:r>
            <a:r>
              <a:rPr lang="en-US" altLang="zh-CN" dirty="0"/>
              <a:t>, UPS module: </a:t>
            </a:r>
            <a:r>
              <a:rPr lang="en-US" altLang="zh-CN" dirty="0" smtClean="0"/>
              <a:t>6kVA.</a:t>
            </a:r>
            <a:endParaRPr lang="zh-CN" altLang="en-US" dirty="0"/>
          </a:p>
        </p:txBody>
      </p:sp>
      <p:sp>
        <p:nvSpPr>
          <p:cNvPr id="18" name="文本框 17"/>
          <p:cNvSpPr txBox="1"/>
          <p:nvPr/>
        </p:nvSpPr>
        <p:spPr>
          <a:xfrm>
            <a:off x="3719736" y="2240915"/>
            <a:ext cx="3749675" cy="642620"/>
          </a:xfrm>
          <a:prstGeom prst="rect">
            <a:avLst/>
          </a:prstGeom>
          <a:noFill/>
        </p:spPr>
        <p:txBody>
          <a:bodyPr wrap="square" rtlCol="0">
            <a:spAutoFit/>
          </a:bodyPr>
          <a:lstStyle/>
          <a:p>
            <a:r>
              <a:rPr lang="en-US" altLang="zh-CN" dirty="0" smtClean="0">
                <a:latin typeface="Calibri" pitchFamily="34" charset="0"/>
              </a:rPr>
              <a:t>capacity: 36KVA</a:t>
            </a:r>
          </a:p>
          <a:p>
            <a:r>
              <a:rPr lang="en-US" altLang="zh-CN" dirty="0" smtClean="0">
                <a:latin typeface="Calibri" pitchFamily="34" charset="0"/>
              </a:rPr>
              <a:t>dimension: 480</a:t>
            </a:r>
            <a:r>
              <a:rPr lang="zh-CN" altLang="en-US" dirty="0" smtClean="0">
                <a:latin typeface="Calibri" pitchFamily="34" charset="0"/>
              </a:rPr>
              <a:t>*</a:t>
            </a:r>
            <a:r>
              <a:rPr lang="en-US" altLang="zh-CN" dirty="0" smtClean="0">
                <a:latin typeface="Calibri" pitchFamily="34" charset="0"/>
              </a:rPr>
              <a:t>600</a:t>
            </a:r>
            <a:r>
              <a:rPr lang="zh-CN" altLang="en-US" dirty="0" smtClean="0">
                <a:latin typeface="Calibri" pitchFamily="34" charset="0"/>
              </a:rPr>
              <a:t>*</a:t>
            </a:r>
            <a:r>
              <a:rPr lang="en-US" altLang="zh-CN" dirty="0" smtClean="0">
                <a:latin typeface="Calibri" pitchFamily="34" charset="0"/>
              </a:rPr>
              <a:t>310</a:t>
            </a:r>
            <a:r>
              <a:rPr lang="zh-CN" altLang="en-US" dirty="0" smtClean="0">
                <a:latin typeface="Calibri" pitchFamily="34" charset="0"/>
              </a:rPr>
              <a:t>（</a:t>
            </a:r>
            <a:r>
              <a:rPr lang="en-US" altLang="zh-CN" dirty="0" smtClean="0">
                <a:latin typeface="Calibri" pitchFamily="34" charset="0"/>
              </a:rPr>
              <a:t>W</a:t>
            </a:r>
            <a:r>
              <a:rPr lang="zh-CN" altLang="en-US" dirty="0" smtClean="0">
                <a:latin typeface="Calibri" pitchFamily="34" charset="0"/>
              </a:rPr>
              <a:t>*</a:t>
            </a:r>
            <a:r>
              <a:rPr lang="en-US" altLang="zh-CN" dirty="0" smtClean="0">
                <a:latin typeface="Calibri" pitchFamily="34" charset="0"/>
              </a:rPr>
              <a:t>D*H</a:t>
            </a:r>
            <a:r>
              <a:rPr lang="zh-CN" altLang="en-US" dirty="0" smtClean="0">
                <a:latin typeface="Calibri" pitchFamily="34" charset="0"/>
              </a:rPr>
              <a:t>）</a:t>
            </a:r>
            <a:endParaRPr lang="zh-CN" altLang="en-US" dirty="0">
              <a:latin typeface="Calibri" pitchFamily="34" charset="0"/>
            </a:endParaRPr>
          </a:p>
        </p:txBody>
      </p:sp>
      <p:pic>
        <p:nvPicPr>
          <p:cNvPr id="10" name="图片 9"/>
          <p:cNvPicPr>
            <a:picLocks noChangeAspect="1"/>
          </p:cNvPicPr>
          <p:nvPr/>
        </p:nvPicPr>
        <p:blipFill>
          <a:blip r:embed="rId3" cstate="print"/>
          <a:stretch>
            <a:fillRect/>
          </a:stretch>
        </p:blipFill>
        <p:spPr>
          <a:xfrm>
            <a:off x="891619" y="3119387"/>
            <a:ext cx="2812878" cy="1446854"/>
          </a:xfrm>
          <a:prstGeom prst="rect">
            <a:avLst/>
          </a:prstGeom>
        </p:spPr>
      </p:pic>
      <p:pic>
        <p:nvPicPr>
          <p:cNvPr id="12" name="图片 11"/>
          <p:cNvPicPr>
            <a:picLocks noChangeAspect="1"/>
          </p:cNvPicPr>
          <p:nvPr/>
        </p:nvPicPr>
        <p:blipFill>
          <a:blip r:embed="rId4" cstate="print"/>
          <a:stretch>
            <a:fillRect/>
          </a:stretch>
        </p:blipFill>
        <p:spPr>
          <a:xfrm>
            <a:off x="891619" y="4876179"/>
            <a:ext cx="2601327" cy="780398"/>
          </a:xfrm>
          <a:prstGeom prst="rect">
            <a:avLst/>
          </a:prstGeom>
        </p:spPr>
      </p:pic>
      <p:pic>
        <p:nvPicPr>
          <p:cNvPr id="20" name="图片 19"/>
          <p:cNvPicPr>
            <a:picLocks noChangeAspect="1"/>
          </p:cNvPicPr>
          <p:nvPr/>
        </p:nvPicPr>
        <p:blipFill>
          <a:blip r:embed="rId5" cstate="print"/>
          <a:stretch>
            <a:fillRect/>
          </a:stretch>
        </p:blipFill>
        <p:spPr>
          <a:xfrm>
            <a:off x="7532897" y="2236346"/>
            <a:ext cx="2717814" cy="1261738"/>
          </a:xfrm>
          <a:prstGeom prst="rect">
            <a:avLst/>
          </a:prstGeom>
        </p:spPr>
      </p:pic>
      <p:sp>
        <p:nvSpPr>
          <p:cNvPr id="21" name="文本框 20"/>
          <p:cNvSpPr txBox="1"/>
          <p:nvPr/>
        </p:nvSpPr>
        <p:spPr>
          <a:xfrm>
            <a:off x="10416480" y="2544050"/>
            <a:ext cx="1424483" cy="642620"/>
          </a:xfrm>
          <a:prstGeom prst="rect">
            <a:avLst/>
          </a:prstGeom>
          <a:noFill/>
        </p:spPr>
        <p:txBody>
          <a:bodyPr wrap="square" rtlCol="0">
            <a:spAutoFit/>
          </a:bodyPr>
          <a:lstStyle/>
          <a:p>
            <a:r>
              <a:rPr lang="en-US" altLang="zh-CN" dirty="0" smtClean="0">
                <a:latin typeface="Calibri" pitchFamily="34" charset="0"/>
              </a:rPr>
              <a:t>6kVA module (1/1 mode)</a:t>
            </a:r>
            <a:endParaRPr lang="zh-CN" altLang="en-US" dirty="0">
              <a:latin typeface="Calibri" pitchFamily="34" charset="0"/>
            </a:endParaRPr>
          </a:p>
        </p:txBody>
      </p:sp>
      <p:pic>
        <p:nvPicPr>
          <p:cNvPr id="22" name="图片 21"/>
          <p:cNvPicPr>
            <a:picLocks noChangeAspect="1"/>
          </p:cNvPicPr>
          <p:nvPr/>
        </p:nvPicPr>
        <p:blipFill>
          <a:blip r:embed="rId6" cstate="print"/>
          <a:stretch>
            <a:fillRect/>
          </a:stretch>
        </p:blipFill>
        <p:spPr>
          <a:xfrm>
            <a:off x="7373079" y="4583595"/>
            <a:ext cx="3254874" cy="600097"/>
          </a:xfrm>
          <a:prstGeom prst="rect">
            <a:avLst/>
          </a:prstGeom>
        </p:spPr>
      </p:pic>
      <p:sp>
        <p:nvSpPr>
          <p:cNvPr id="23" name="文本框 22"/>
          <p:cNvSpPr txBox="1"/>
          <p:nvPr/>
        </p:nvSpPr>
        <p:spPr>
          <a:xfrm>
            <a:off x="10614272" y="4814360"/>
            <a:ext cx="1337480" cy="368300"/>
          </a:xfrm>
          <a:prstGeom prst="rect">
            <a:avLst/>
          </a:prstGeom>
          <a:noFill/>
        </p:spPr>
        <p:txBody>
          <a:bodyPr wrap="square" rtlCol="0">
            <a:spAutoFit/>
          </a:bodyPr>
          <a:lstStyle/>
          <a:p>
            <a:r>
              <a:rPr lang="en-US" altLang="zh-CN" dirty="0" smtClean="0">
                <a:latin typeface="Calibri" pitchFamily="34" charset="0"/>
              </a:rPr>
              <a:t>monitor</a:t>
            </a:r>
          </a:p>
        </p:txBody>
      </p:sp>
      <p:sp>
        <p:nvSpPr>
          <p:cNvPr id="24" name="文本框 23"/>
          <p:cNvSpPr txBox="1"/>
          <p:nvPr/>
        </p:nvSpPr>
        <p:spPr>
          <a:xfrm>
            <a:off x="3719736" y="3703581"/>
            <a:ext cx="3505013" cy="642620"/>
          </a:xfrm>
          <a:prstGeom prst="rect">
            <a:avLst/>
          </a:prstGeom>
          <a:noFill/>
        </p:spPr>
        <p:txBody>
          <a:bodyPr wrap="square" rtlCol="0">
            <a:spAutoFit/>
          </a:bodyPr>
          <a:lstStyle/>
          <a:p>
            <a:r>
              <a:rPr lang="en-US" altLang="zh-CN" dirty="0" smtClean="0">
                <a:latin typeface="Calibri" pitchFamily="34" charset="0"/>
                <a:sym typeface="+mn-ea"/>
              </a:rPr>
              <a:t>capacity: </a:t>
            </a:r>
            <a:r>
              <a:rPr lang="en-US" altLang="zh-CN" dirty="0" smtClean="0">
                <a:latin typeface="Calibri" pitchFamily="34" charset="0"/>
              </a:rPr>
              <a:t>24KVA</a:t>
            </a:r>
          </a:p>
          <a:p>
            <a:r>
              <a:rPr lang="en-US" altLang="zh-CN" dirty="0" smtClean="0">
                <a:latin typeface="Calibri" pitchFamily="34" charset="0"/>
                <a:sym typeface="+mn-ea"/>
              </a:rPr>
              <a:t>dimension: </a:t>
            </a:r>
            <a:r>
              <a:rPr lang="en-US" altLang="zh-CN" dirty="0" smtClean="0">
                <a:latin typeface="Calibri" pitchFamily="34" charset="0"/>
              </a:rPr>
              <a:t>480</a:t>
            </a:r>
            <a:r>
              <a:rPr lang="zh-CN" altLang="en-US" dirty="0" smtClean="0">
                <a:latin typeface="Calibri" pitchFamily="34" charset="0"/>
              </a:rPr>
              <a:t>*</a:t>
            </a:r>
            <a:r>
              <a:rPr lang="en-US" altLang="zh-CN" dirty="0" smtClean="0">
                <a:latin typeface="Calibri" pitchFamily="34" charset="0"/>
              </a:rPr>
              <a:t>600</a:t>
            </a:r>
            <a:r>
              <a:rPr lang="zh-CN" altLang="en-US" dirty="0" smtClean="0">
                <a:latin typeface="Calibri" pitchFamily="34" charset="0"/>
              </a:rPr>
              <a:t>*</a:t>
            </a:r>
            <a:r>
              <a:rPr lang="en-US" altLang="zh-CN" dirty="0" smtClean="0">
                <a:latin typeface="Calibri" pitchFamily="34" charset="0"/>
              </a:rPr>
              <a:t>220</a:t>
            </a:r>
            <a:r>
              <a:rPr lang="zh-CN" altLang="en-US" dirty="0" smtClean="0">
                <a:latin typeface="Calibri" pitchFamily="34" charset="0"/>
              </a:rPr>
              <a:t>（</a:t>
            </a:r>
            <a:r>
              <a:rPr lang="en-US" altLang="zh-CN" dirty="0" smtClean="0">
                <a:latin typeface="Calibri" pitchFamily="34" charset="0"/>
              </a:rPr>
              <a:t>W</a:t>
            </a:r>
            <a:r>
              <a:rPr lang="zh-CN" altLang="en-US" dirty="0" smtClean="0">
                <a:latin typeface="Calibri" pitchFamily="34" charset="0"/>
              </a:rPr>
              <a:t>*</a:t>
            </a:r>
            <a:r>
              <a:rPr lang="en-US" altLang="zh-CN" dirty="0" smtClean="0">
                <a:latin typeface="Calibri" pitchFamily="34" charset="0"/>
              </a:rPr>
              <a:t>D*H</a:t>
            </a:r>
            <a:r>
              <a:rPr lang="zh-CN" altLang="en-US" dirty="0" smtClean="0">
                <a:latin typeface="Calibri" pitchFamily="34" charset="0"/>
              </a:rPr>
              <a:t>）</a:t>
            </a:r>
            <a:endParaRPr lang="zh-CN" altLang="en-US" dirty="0">
              <a:latin typeface="Calibri" pitchFamily="34" charset="0"/>
            </a:endParaRPr>
          </a:p>
        </p:txBody>
      </p:sp>
      <p:sp>
        <p:nvSpPr>
          <p:cNvPr id="25" name="文本框 24"/>
          <p:cNvSpPr txBox="1"/>
          <p:nvPr/>
        </p:nvSpPr>
        <p:spPr>
          <a:xfrm>
            <a:off x="3719736" y="4860527"/>
            <a:ext cx="3505013" cy="642620"/>
          </a:xfrm>
          <a:prstGeom prst="rect">
            <a:avLst/>
          </a:prstGeom>
          <a:noFill/>
        </p:spPr>
        <p:txBody>
          <a:bodyPr wrap="square" rtlCol="0">
            <a:spAutoFit/>
          </a:bodyPr>
          <a:lstStyle/>
          <a:p>
            <a:r>
              <a:rPr lang="en-US" altLang="zh-CN" dirty="0" smtClean="0">
                <a:latin typeface="Calibri" pitchFamily="34" charset="0"/>
                <a:sym typeface="+mn-ea"/>
              </a:rPr>
              <a:t>capacity: </a:t>
            </a:r>
            <a:r>
              <a:rPr lang="en-US" altLang="zh-CN" dirty="0" smtClean="0">
                <a:latin typeface="Calibri" pitchFamily="34" charset="0"/>
              </a:rPr>
              <a:t>12KVA</a:t>
            </a:r>
          </a:p>
          <a:p>
            <a:r>
              <a:rPr lang="en-US" altLang="zh-CN" dirty="0" smtClean="0">
                <a:latin typeface="Calibri" pitchFamily="34" charset="0"/>
                <a:sym typeface="+mn-ea"/>
              </a:rPr>
              <a:t>dimension: </a:t>
            </a:r>
            <a:r>
              <a:rPr lang="en-US" altLang="zh-CN" dirty="0" smtClean="0">
                <a:latin typeface="Calibri" pitchFamily="34" charset="0"/>
              </a:rPr>
              <a:t>480</a:t>
            </a:r>
            <a:r>
              <a:rPr lang="zh-CN" altLang="en-US" dirty="0" smtClean="0">
                <a:latin typeface="Calibri" pitchFamily="34" charset="0"/>
              </a:rPr>
              <a:t>*</a:t>
            </a:r>
            <a:r>
              <a:rPr lang="en-US" altLang="zh-CN" dirty="0" smtClean="0">
                <a:latin typeface="Calibri" pitchFamily="34" charset="0"/>
              </a:rPr>
              <a:t>600</a:t>
            </a:r>
            <a:r>
              <a:rPr lang="zh-CN" altLang="en-US" dirty="0" smtClean="0">
                <a:latin typeface="Calibri" pitchFamily="34" charset="0"/>
              </a:rPr>
              <a:t>*</a:t>
            </a:r>
            <a:r>
              <a:rPr lang="en-US" altLang="zh-CN" dirty="0" smtClean="0">
                <a:latin typeface="Calibri" pitchFamily="34" charset="0"/>
              </a:rPr>
              <a:t>132</a:t>
            </a:r>
            <a:r>
              <a:rPr lang="zh-CN" altLang="en-US" dirty="0" smtClean="0">
                <a:latin typeface="Calibri" pitchFamily="34" charset="0"/>
              </a:rPr>
              <a:t>（</a:t>
            </a:r>
            <a:r>
              <a:rPr lang="en-US" altLang="zh-CN" dirty="0" smtClean="0">
                <a:latin typeface="Calibri" pitchFamily="34" charset="0"/>
              </a:rPr>
              <a:t>W</a:t>
            </a:r>
            <a:r>
              <a:rPr lang="zh-CN" altLang="en-US" dirty="0" smtClean="0">
                <a:latin typeface="Calibri" pitchFamily="34" charset="0"/>
              </a:rPr>
              <a:t>*</a:t>
            </a:r>
            <a:r>
              <a:rPr lang="en-US" altLang="zh-CN" dirty="0" smtClean="0">
                <a:latin typeface="Calibri" pitchFamily="34" charset="0"/>
              </a:rPr>
              <a:t>D*H</a:t>
            </a:r>
            <a:r>
              <a:rPr lang="zh-CN" altLang="en-US" dirty="0" smtClean="0">
                <a:latin typeface="Calibri" pitchFamily="34" charset="0"/>
              </a:rPr>
              <a:t>）</a:t>
            </a:r>
            <a:endParaRPr lang="zh-CN" altLang="en-US" dirty="0">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4"/>
          <p:cNvSpPr txBox="1"/>
          <p:nvPr/>
        </p:nvSpPr>
        <p:spPr>
          <a:xfrm>
            <a:off x="623392" y="500129"/>
            <a:ext cx="10765367" cy="762000"/>
          </a:xfrm>
          <a:prstGeom prst="rect">
            <a:avLst/>
          </a:prstGeom>
        </p:spPr>
        <p:txBody>
          <a:bodyPr/>
          <a:lstStyle>
            <a:lvl1pPr algn="l" rtl="0" eaLnBrk="1" fontAlgn="base" hangingPunct="1">
              <a:spcBef>
                <a:spcPct val="0"/>
              </a:spcBef>
              <a:spcAft>
                <a:spcPct val="0"/>
              </a:spcAft>
              <a:defRPr sz="3200" b="1">
                <a:solidFill>
                  <a:srgbClr val="72B633"/>
                </a:solidFill>
                <a:latin typeface="+mj-lt"/>
                <a:ea typeface="+mj-ea"/>
                <a:cs typeface="+mj-cs"/>
              </a:defRPr>
            </a:lvl1pPr>
            <a:lvl2pPr algn="l" rtl="0" eaLnBrk="1" fontAlgn="base" hangingPunct="1">
              <a:spcBef>
                <a:spcPct val="0"/>
              </a:spcBef>
              <a:spcAft>
                <a:spcPct val="0"/>
              </a:spcAft>
              <a:defRPr sz="3200" b="1">
                <a:solidFill>
                  <a:srgbClr val="72B633"/>
                </a:solidFill>
                <a:latin typeface="Arial" pitchFamily="34" charset="0"/>
                <a:ea typeface="宋体" pitchFamily="2" charset="-122"/>
              </a:defRPr>
            </a:lvl2pPr>
            <a:lvl3pPr algn="l" rtl="0" eaLnBrk="1" fontAlgn="base" hangingPunct="1">
              <a:spcBef>
                <a:spcPct val="0"/>
              </a:spcBef>
              <a:spcAft>
                <a:spcPct val="0"/>
              </a:spcAft>
              <a:defRPr sz="3200" b="1">
                <a:solidFill>
                  <a:srgbClr val="72B633"/>
                </a:solidFill>
                <a:latin typeface="Arial" pitchFamily="34" charset="0"/>
                <a:ea typeface="宋体" pitchFamily="2" charset="-122"/>
              </a:defRPr>
            </a:lvl3pPr>
            <a:lvl4pPr algn="l" rtl="0" eaLnBrk="1" fontAlgn="base" hangingPunct="1">
              <a:spcBef>
                <a:spcPct val="0"/>
              </a:spcBef>
              <a:spcAft>
                <a:spcPct val="0"/>
              </a:spcAft>
              <a:defRPr sz="3200" b="1">
                <a:solidFill>
                  <a:srgbClr val="72B633"/>
                </a:solidFill>
                <a:latin typeface="Arial" pitchFamily="34" charset="0"/>
                <a:ea typeface="宋体" pitchFamily="2" charset="-122"/>
              </a:defRPr>
            </a:lvl4pPr>
            <a:lvl5pPr algn="l" rtl="0" eaLnBrk="1" fontAlgn="base" hangingPunct="1">
              <a:spcBef>
                <a:spcPct val="0"/>
              </a:spcBef>
              <a:spcAft>
                <a:spcPct val="0"/>
              </a:spcAft>
              <a:defRPr sz="3200" b="1">
                <a:solidFill>
                  <a:srgbClr val="72B633"/>
                </a:solidFill>
                <a:latin typeface="Arial" pitchFamily="34" charset="0"/>
                <a:ea typeface="宋体" pitchFamily="2" charset="-122"/>
              </a:defRPr>
            </a:lvl5pPr>
            <a:lvl6pPr marL="457200" algn="l" rtl="0" eaLnBrk="1" fontAlgn="base" hangingPunct="1">
              <a:spcBef>
                <a:spcPct val="0"/>
              </a:spcBef>
              <a:spcAft>
                <a:spcPct val="0"/>
              </a:spcAft>
              <a:defRPr sz="3200" b="1">
                <a:solidFill>
                  <a:srgbClr val="72B633"/>
                </a:solidFill>
                <a:latin typeface="Arial" pitchFamily="34" charset="0"/>
                <a:ea typeface="宋体" pitchFamily="2" charset="-122"/>
              </a:defRPr>
            </a:lvl6pPr>
            <a:lvl7pPr marL="914400" algn="l" rtl="0" eaLnBrk="1" fontAlgn="base" hangingPunct="1">
              <a:spcBef>
                <a:spcPct val="0"/>
              </a:spcBef>
              <a:spcAft>
                <a:spcPct val="0"/>
              </a:spcAft>
              <a:defRPr sz="3200" b="1">
                <a:solidFill>
                  <a:srgbClr val="72B633"/>
                </a:solidFill>
                <a:latin typeface="Arial" pitchFamily="34" charset="0"/>
                <a:ea typeface="宋体" pitchFamily="2" charset="-122"/>
              </a:defRPr>
            </a:lvl7pPr>
            <a:lvl8pPr marL="1371600" algn="l" rtl="0" eaLnBrk="1" fontAlgn="base" hangingPunct="1">
              <a:spcBef>
                <a:spcPct val="0"/>
              </a:spcBef>
              <a:spcAft>
                <a:spcPct val="0"/>
              </a:spcAft>
              <a:defRPr sz="3200" b="1">
                <a:solidFill>
                  <a:srgbClr val="72B633"/>
                </a:solidFill>
                <a:latin typeface="Arial" pitchFamily="34" charset="0"/>
                <a:ea typeface="宋体" pitchFamily="2" charset="-122"/>
              </a:defRPr>
            </a:lvl8pPr>
            <a:lvl9pPr marL="1828800" algn="l" rtl="0" eaLnBrk="1" fontAlgn="base" hangingPunct="1">
              <a:spcBef>
                <a:spcPct val="0"/>
              </a:spcBef>
              <a:spcAft>
                <a:spcPct val="0"/>
              </a:spcAft>
              <a:defRPr sz="3200" b="1">
                <a:solidFill>
                  <a:srgbClr val="72B633"/>
                </a:solidFill>
                <a:latin typeface="Arial" pitchFamily="34" charset="0"/>
                <a:ea typeface="宋体" pitchFamily="2" charset="-122"/>
              </a:defRPr>
            </a:lvl9pPr>
          </a:lstStyle>
          <a:p>
            <a:pPr eaLnBrk="0" hangingPunct="0">
              <a:lnSpc>
                <a:spcPct val="130000"/>
              </a:lnSpc>
              <a:defRPr/>
            </a:pPr>
            <a:r>
              <a:rPr lang="en-US" altLang="zh-CN" sz="3200" kern="0" dirty="0">
                <a:solidFill>
                  <a:srgbClr val="006835"/>
                </a:solidFill>
                <a:latin typeface="Calibri" pitchFamily="34" charset="0"/>
                <a:ea typeface="黑体" pitchFamily="49" charset="-122"/>
              </a:rPr>
              <a:t>ERM-06 specification</a:t>
            </a:r>
            <a:endParaRPr lang="zh-CN" altLang="en-US" sz="3200" kern="0" dirty="0">
              <a:solidFill>
                <a:srgbClr val="006835"/>
              </a:solidFill>
              <a:latin typeface="Calibri" pitchFamily="34" charset="0"/>
              <a:ea typeface="黑体" pitchFamily="49" charset="-122"/>
            </a:endParaRPr>
          </a:p>
        </p:txBody>
      </p:sp>
      <p:pic>
        <p:nvPicPr>
          <p:cNvPr id="7" name="图片 6"/>
          <p:cNvPicPr>
            <a:picLocks noChangeAspect="1"/>
          </p:cNvPicPr>
          <p:nvPr/>
        </p:nvPicPr>
        <p:blipFill>
          <a:blip r:embed="rId2" cstate="print"/>
          <a:stretch>
            <a:fillRect/>
          </a:stretch>
        </p:blipFill>
        <p:spPr>
          <a:xfrm>
            <a:off x="4840646" y="4781540"/>
            <a:ext cx="3313112" cy="1442656"/>
          </a:xfrm>
          <a:prstGeom prst="rect">
            <a:avLst/>
          </a:prstGeom>
        </p:spPr>
      </p:pic>
      <p:pic>
        <p:nvPicPr>
          <p:cNvPr id="8" name="图片 7"/>
          <p:cNvPicPr>
            <a:picLocks noChangeAspect="1"/>
          </p:cNvPicPr>
          <p:nvPr/>
        </p:nvPicPr>
        <p:blipFill>
          <a:blip r:embed="rId3" cstate="print"/>
          <a:stretch>
            <a:fillRect/>
          </a:stretch>
        </p:blipFill>
        <p:spPr>
          <a:xfrm>
            <a:off x="8433158" y="4797005"/>
            <a:ext cx="3216438" cy="1317795"/>
          </a:xfrm>
          <a:prstGeom prst="rect">
            <a:avLst/>
          </a:prstGeom>
        </p:spPr>
      </p:pic>
      <p:sp>
        <p:nvSpPr>
          <p:cNvPr id="3" name="矩形 2"/>
          <p:cNvSpPr/>
          <p:nvPr/>
        </p:nvSpPr>
        <p:spPr>
          <a:xfrm>
            <a:off x="6816080" y="2564904"/>
            <a:ext cx="936104" cy="144016"/>
          </a:xfrm>
          <a:prstGeom prst="rect">
            <a:avLst/>
          </a:prstGeom>
          <a:solidFill>
            <a:srgbClr val="DAE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4" cstate="print"/>
          <a:stretch>
            <a:fillRect/>
          </a:stretch>
        </p:blipFill>
        <p:spPr>
          <a:xfrm>
            <a:off x="1487805" y="2205355"/>
            <a:ext cx="9085580" cy="17621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363391" y="0"/>
            <a:ext cx="7840451" cy="4508927"/>
          </a:xfrm>
          <a:prstGeom prst="rect">
            <a:avLst/>
          </a:prstGeom>
          <a:noFill/>
        </p:spPr>
        <p:txBody>
          <a:bodyPr vert="horz" wrap="square" rtlCol="0">
            <a:noAutofit/>
          </a:bodyPr>
          <a:lstStyle/>
          <a:p>
            <a:r>
              <a:rPr lang="en-US" altLang="zh-CN" sz="28700" spc="400" dirty="0" smtClean="0">
                <a:solidFill>
                  <a:srgbClr val="006835"/>
                </a:solidFill>
                <a:latin typeface="Impact" pitchFamily="34" charset="0"/>
                <a:ea typeface="Orbitron" panose="02000000000000000000" pitchFamily="2" charset="0"/>
              </a:rPr>
              <a:t>DSP</a:t>
            </a:r>
            <a:endParaRPr lang="zh-CN" altLang="en-US" sz="28700" spc="400" dirty="0">
              <a:solidFill>
                <a:srgbClr val="006835"/>
              </a:solidFill>
              <a:latin typeface="Impact" pitchFamily="34" charset="0"/>
              <a:ea typeface="Orbitron" panose="02000000000000000000" pitchFamily="2" charset="0"/>
            </a:endParaRPr>
          </a:p>
        </p:txBody>
      </p:sp>
      <p:sp>
        <p:nvSpPr>
          <p:cNvPr id="14" name="文本框 13"/>
          <p:cNvSpPr txBox="1"/>
          <p:nvPr/>
        </p:nvSpPr>
        <p:spPr>
          <a:xfrm>
            <a:off x="5721424" y="3436683"/>
            <a:ext cx="5674711" cy="646331"/>
          </a:xfrm>
          <a:prstGeom prst="rect">
            <a:avLst/>
          </a:prstGeom>
          <a:noFill/>
        </p:spPr>
        <p:txBody>
          <a:bodyPr vert="horz" wrap="none" rtlCol="0">
            <a:noAutofit/>
          </a:bodyPr>
          <a:lstStyle/>
          <a:p>
            <a:pPr eaLnBrk="0" fontAlgn="base" hangingPunct="0">
              <a:spcBef>
                <a:spcPct val="0"/>
              </a:spcBef>
              <a:spcAft>
                <a:spcPct val="0"/>
              </a:spcAft>
            </a:pPr>
            <a:r>
              <a:rPr lang="en-US" altLang="zh-CN" sz="3600" b="1" dirty="0" smtClean="0">
                <a:solidFill>
                  <a:srgbClr val="006835"/>
                </a:solidFill>
                <a:latin typeface="Calibri" pitchFamily="34" charset="0"/>
                <a:ea typeface="黑体" pitchFamily="49" charset="-122"/>
                <a:cs typeface="+mj-cs"/>
              </a:rPr>
              <a:t>series digital UPS</a:t>
            </a:r>
            <a:endParaRPr lang="zh-CN" altLang="en-US" sz="3600" b="1" dirty="0">
              <a:solidFill>
                <a:srgbClr val="FF0000"/>
              </a:solidFill>
              <a:latin typeface="Calibri" pitchFamily="34" charset="0"/>
              <a:ea typeface="黑体" pitchFamily="49" charset="-122"/>
              <a:cs typeface="+mj-cs"/>
            </a:endParaRPr>
          </a:p>
        </p:txBody>
      </p:sp>
      <p:sp>
        <p:nvSpPr>
          <p:cNvPr id="15" name="文本框 14"/>
          <p:cNvSpPr txBox="1"/>
          <p:nvPr/>
        </p:nvSpPr>
        <p:spPr>
          <a:xfrm>
            <a:off x="5133001" y="4429512"/>
            <a:ext cx="6851560" cy="1752348"/>
          </a:xfrm>
          <a:prstGeom prst="rect">
            <a:avLst/>
          </a:prstGeom>
          <a:noFill/>
        </p:spPr>
        <p:txBody>
          <a:bodyPr wrap="square" rtlCol="0">
            <a:noAutofit/>
          </a:bodyPr>
          <a:lstStyle/>
          <a:p>
            <a:r>
              <a:rPr sz="1600" dirty="0">
                <a:solidFill>
                  <a:schemeClr val="tx1">
                    <a:lumMod val="75000"/>
                    <a:lumOff val="25000"/>
                  </a:schemeClr>
                </a:solidFill>
                <a:latin typeface="Calibri" pitchFamily="34" charset="0"/>
              </a:rPr>
              <a:t>DSP Series Rackmount UPS: High frequency On-line double conversion technology; Both of Rackmount and Tower are available. Parallel function: AC output could be worked in parallel. 1+1 redundancy in power module give protection on users’ data center.</a:t>
            </a:r>
            <a:endParaRPr lang="zh-CN" altLang="en-US" sz="1600" dirty="0">
              <a:solidFill>
                <a:schemeClr val="tx1">
                  <a:lumMod val="75000"/>
                  <a:lumOff val="25000"/>
                </a:schemeClr>
              </a:solidFill>
              <a:latin typeface="Calibri" pitchFamily="34" charset="0"/>
            </a:endParaRPr>
          </a:p>
          <a:p>
            <a:r>
              <a:rPr sz="1600" dirty="0">
                <a:solidFill>
                  <a:schemeClr val="tx1">
                    <a:lumMod val="75000"/>
                    <a:lumOff val="25000"/>
                  </a:schemeClr>
                </a:solidFill>
                <a:latin typeface="Calibri" pitchFamily="34" charset="0"/>
              </a:rPr>
              <a:t>Function: clean and persistent power supply, protect key equipment and Apps to be safe against shunt down, data loss and process interrupt which is caused by powerfail</a:t>
            </a:r>
          </a:p>
        </p:txBody>
      </p:sp>
      <p:cxnSp>
        <p:nvCxnSpPr>
          <p:cNvPr id="16" name="直接连接符 15"/>
          <p:cNvCxnSpPr/>
          <p:nvPr/>
        </p:nvCxnSpPr>
        <p:spPr>
          <a:xfrm>
            <a:off x="5226757" y="4198513"/>
            <a:ext cx="6664047" cy="0"/>
          </a:xfrm>
          <a:prstGeom prst="line">
            <a:avLst/>
          </a:prstGeom>
          <a:ln>
            <a:solidFill>
              <a:srgbClr val="006835"/>
            </a:solidFill>
          </a:ln>
        </p:spPr>
        <p:style>
          <a:lnRef idx="3">
            <a:schemeClr val="accent3"/>
          </a:lnRef>
          <a:fillRef idx="0">
            <a:schemeClr val="accent3"/>
          </a:fillRef>
          <a:effectRef idx="2">
            <a:schemeClr val="accent3"/>
          </a:effectRef>
          <a:fontRef idx="minor">
            <a:schemeClr val="tx1"/>
          </a:fontRef>
        </p:style>
      </p:cxnSp>
      <p:sp>
        <p:nvSpPr>
          <p:cNvPr id="2" name="Tekstvak 1"/>
          <p:cNvSpPr txBox="1"/>
          <p:nvPr/>
        </p:nvSpPr>
        <p:spPr>
          <a:xfrm>
            <a:off x="551384" y="4365104"/>
            <a:ext cx="4464496" cy="1200329"/>
          </a:xfrm>
          <a:prstGeom prst="rect">
            <a:avLst/>
          </a:prstGeom>
          <a:noFill/>
        </p:spPr>
        <p:txBody>
          <a:bodyPr wrap="square" rtlCol="0">
            <a:spAutoFit/>
          </a:bodyPr>
          <a:lstStyle/>
          <a:p>
            <a:r>
              <a:rPr lang="nl-NL" dirty="0">
                <a:latin typeface="Calibri"/>
                <a:cs typeface="Calibri"/>
              </a:rPr>
              <a:t>Application field: High power </a:t>
            </a:r>
            <a:r>
              <a:rPr lang="nl-NL" dirty="0" err="1">
                <a:latin typeface="Calibri"/>
                <a:cs typeface="Calibri"/>
              </a:rPr>
              <a:t>density</a:t>
            </a:r>
            <a:r>
              <a:rPr lang="nl-NL" dirty="0">
                <a:latin typeface="Calibri"/>
                <a:cs typeface="Calibri"/>
              </a:rPr>
              <a:t> data center, bank, security, </a:t>
            </a:r>
            <a:r>
              <a:rPr lang="nl-NL" dirty="0" err="1">
                <a:latin typeface="Calibri"/>
                <a:cs typeface="Calibri"/>
              </a:rPr>
              <a:t>vending</a:t>
            </a:r>
            <a:r>
              <a:rPr lang="nl-NL" dirty="0">
                <a:latin typeface="Calibri"/>
                <a:cs typeface="Calibri"/>
              </a:rPr>
              <a:t> machines system, Telecom/VoIP, etc..</a:t>
            </a:r>
          </a:p>
          <a:p>
            <a:endParaRPr lang="nl-NL" dirty="0">
              <a:latin typeface="Calibri"/>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360" y="692696"/>
            <a:ext cx="4438650"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TextBox 4"/>
          <p:cNvSpPr txBox="1">
            <a:spLocks noChangeArrowheads="1"/>
          </p:cNvSpPr>
          <p:nvPr/>
        </p:nvSpPr>
        <p:spPr bwMode="auto">
          <a:xfrm>
            <a:off x="767408" y="2132856"/>
            <a:ext cx="4320480" cy="3370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lnSpc>
                <a:spcPct val="200000"/>
              </a:lnSpc>
            </a:pPr>
            <a:r>
              <a:rPr lang="zh-CN" altLang="en-US" dirty="0">
                <a:latin typeface="Calibri" pitchFamily="34" charset="0"/>
                <a:ea typeface="+mn-ea"/>
              </a:rPr>
              <a:t>capacity：</a:t>
            </a:r>
            <a:r>
              <a:rPr lang="en-US" altLang="zh-CN" dirty="0" smtClean="0">
                <a:latin typeface="Calibri" pitchFamily="34" charset="0"/>
                <a:ea typeface="+mn-ea"/>
              </a:rPr>
              <a:t>10kVA</a:t>
            </a:r>
            <a:r>
              <a:rPr lang="en-US" altLang="zh-CN" dirty="0">
                <a:latin typeface="Calibri" pitchFamily="34" charset="0"/>
                <a:ea typeface="+mn-ea"/>
              </a:rPr>
              <a:t>/</a:t>
            </a:r>
            <a:r>
              <a:rPr lang="en-US" altLang="zh-CN" dirty="0" smtClean="0">
                <a:latin typeface="Calibri" pitchFamily="34" charset="0"/>
                <a:ea typeface="+mn-ea"/>
              </a:rPr>
              <a:t>15kVA</a:t>
            </a:r>
            <a:r>
              <a:rPr lang="en-US" altLang="zh-CN" dirty="0">
                <a:latin typeface="Calibri" pitchFamily="34" charset="0"/>
                <a:ea typeface="+mn-ea"/>
              </a:rPr>
              <a:t>/</a:t>
            </a:r>
            <a:r>
              <a:rPr lang="en-US" altLang="zh-CN" dirty="0" smtClean="0">
                <a:latin typeface="Calibri" pitchFamily="34" charset="0"/>
                <a:ea typeface="+mn-ea"/>
              </a:rPr>
              <a:t>20kVA</a:t>
            </a:r>
            <a:endParaRPr lang="en-US" altLang="zh-CN" dirty="0">
              <a:latin typeface="Calibri" pitchFamily="34" charset="0"/>
              <a:ea typeface="+mn-ea"/>
            </a:endParaRPr>
          </a:p>
          <a:p>
            <a:pPr eaLnBrk="1" hangingPunct="1">
              <a:lnSpc>
                <a:spcPct val="200000"/>
              </a:lnSpc>
            </a:pPr>
            <a:r>
              <a:rPr lang="zh-CN" altLang="en-US" dirty="0">
                <a:latin typeface="Calibri" pitchFamily="34" charset="0"/>
                <a:ea typeface="+mn-ea"/>
              </a:rPr>
              <a:t>wire in/out mode: ：</a:t>
            </a:r>
            <a:r>
              <a:rPr lang="en-US" altLang="zh-CN" dirty="0">
                <a:latin typeface="Calibri" pitchFamily="34" charset="0"/>
                <a:ea typeface="+mn-ea"/>
              </a:rPr>
              <a:t>3/1</a:t>
            </a:r>
            <a:r>
              <a:rPr lang="zh-CN" altLang="en-US" dirty="0">
                <a:latin typeface="Calibri" pitchFamily="34" charset="0"/>
                <a:ea typeface="+mn-ea"/>
              </a:rPr>
              <a:t>、</a:t>
            </a:r>
            <a:r>
              <a:rPr lang="en-US" altLang="zh-CN" dirty="0">
                <a:latin typeface="Calibri" pitchFamily="34" charset="0"/>
                <a:ea typeface="+mn-ea"/>
              </a:rPr>
              <a:t>3/3</a:t>
            </a:r>
          </a:p>
          <a:p>
            <a:pPr eaLnBrk="1" hangingPunct="1">
              <a:lnSpc>
                <a:spcPct val="200000"/>
              </a:lnSpc>
            </a:pPr>
            <a:r>
              <a:rPr lang="en-US" dirty="0">
                <a:latin typeface="Calibri" pitchFamily="34" charset="0"/>
                <a:ea typeface="+mn-ea"/>
                <a:sym typeface="+mn-ea"/>
              </a:rPr>
              <a:t>Rackmount / Tower</a:t>
            </a:r>
            <a:endParaRPr lang="en-US" altLang="zh-CN" dirty="0">
              <a:latin typeface="Calibri" pitchFamily="34" charset="0"/>
              <a:ea typeface="+mn-ea"/>
            </a:endParaRPr>
          </a:p>
          <a:p>
            <a:pPr eaLnBrk="1" hangingPunct="1">
              <a:lnSpc>
                <a:spcPct val="200000"/>
              </a:lnSpc>
            </a:pPr>
            <a:r>
              <a:rPr lang="zh-CN" altLang="en-US" dirty="0">
                <a:latin typeface="Calibri" pitchFamily="34" charset="0"/>
                <a:ea typeface="+mn-ea"/>
              </a:rPr>
              <a:t>battery voltage：</a:t>
            </a:r>
            <a:r>
              <a:rPr lang="en-US" altLang="zh-CN" dirty="0">
                <a:latin typeface="Calibri" pitchFamily="34" charset="0"/>
                <a:ea typeface="+mn-ea"/>
              </a:rPr>
              <a:t>±</a:t>
            </a:r>
            <a:r>
              <a:rPr lang="en-US" altLang="zh-CN" dirty="0" smtClean="0">
                <a:latin typeface="Calibri" pitchFamily="34" charset="0"/>
                <a:ea typeface="+mn-ea"/>
              </a:rPr>
              <a:t>240V</a:t>
            </a:r>
            <a:r>
              <a:rPr lang="zh-CN" altLang="en-US" dirty="0" smtClean="0">
                <a:latin typeface="Calibri" pitchFamily="34" charset="0"/>
                <a:ea typeface="+mn-ea"/>
              </a:rPr>
              <a:t>（</a:t>
            </a:r>
            <a:r>
              <a:rPr lang="en-US" altLang="zh-CN" dirty="0" smtClean="0">
                <a:latin typeface="Calibri" pitchFamily="34" charset="0"/>
                <a:ea typeface="+mn-ea"/>
              </a:rPr>
              <a:t>210~290</a:t>
            </a:r>
            <a:r>
              <a:rPr lang="zh-CN" altLang="en-US" dirty="0" smtClean="0">
                <a:latin typeface="Calibri" pitchFamily="34" charset="0"/>
                <a:ea typeface="+mn-ea"/>
              </a:rPr>
              <a:t>）</a:t>
            </a:r>
            <a:endParaRPr lang="en-US" altLang="zh-CN" dirty="0" smtClean="0">
              <a:latin typeface="Calibri" pitchFamily="34" charset="0"/>
              <a:ea typeface="+mn-ea"/>
            </a:endParaRPr>
          </a:p>
          <a:p>
            <a:pPr eaLnBrk="1" hangingPunct="1">
              <a:lnSpc>
                <a:spcPct val="200000"/>
              </a:lnSpc>
            </a:pPr>
            <a:r>
              <a:rPr lang="zh-CN" altLang="en-US" dirty="0" smtClean="0">
                <a:latin typeface="Calibri" pitchFamily="34" charset="0"/>
                <a:ea typeface="+mn-ea"/>
              </a:rPr>
              <a:t>charging power：</a:t>
            </a:r>
            <a:r>
              <a:rPr lang="en-US" altLang="zh-CN" dirty="0" smtClean="0">
                <a:latin typeface="Calibri" pitchFamily="34" charset="0"/>
                <a:ea typeface="+mn-ea"/>
              </a:rPr>
              <a:t>2KW</a:t>
            </a:r>
            <a:r>
              <a:rPr lang="zh-CN" altLang="en-US" dirty="0" smtClean="0">
                <a:latin typeface="Calibri" pitchFamily="34" charset="0"/>
                <a:ea typeface="+mn-ea"/>
              </a:rPr>
              <a:t>（</a:t>
            </a:r>
            <a:r>
              <a:rPr lang="en-US" altLang="zh-CN" dirty="0" smtClean="0">
                <a:latin typeface="Calibri" pitchFamily="34" charset="0"/>
                <a:ea typeface="+mn-ea"/>
              </a:rPr>
              <a:t>4A</a:t>
            </a:r>
            <a:r>
              <a:rPr lang="zh-CN" altLang="en-US" dirty="0" smtClean="0">
                <a:latin typeface="Calibri" pitchFamily="34" charset="0"/>
                <a:ea typeface="+mn-ea"/>
              </a:rPr>
              <a:t>）</a:t>
            </a:r>
            <a:endParaRPr lang="en-US" altLang="zh-CN" dirty="0">
              <a:latin typeface="Calibri" pitchFamily="34" charset="0"/>
              <a:ea typeface="+mn-ea"/>
            </a:endParaRPr>
          </a:p>
          <a:p>
            <a:pPr eaLnBrk="1" hangingPunct="1">
              <a:lnSpc>
                <a:spcPct val="200000"/>
              </a:lnSpc>
            </a:pPr>
            <a:r>
              <a:rPr lang="zh-CN" altLang="en-US" dirty="0" smtClean="0">
                <a:latin typeface="Calibri" pitchFamily="34" charset="0"/>
                <a:ea typeface="+mn-ea"/>
              </a:rPr>
              <a:t>dimension：</a:t>
            </a:r>
            <a:r>
              <a:rPr lang="en-US" altLang="zh-CN" dirty="0">
                <a:latin typeface="Calibri" pitchFamily="34" charset="0"/>
                <a:ea typeface="+mn-ea"/>
              </a:rPr>
              <a:t>430</a:t>
            </a:r>
            <a:r>
              <a:rPr lang="zh-CN" altLang="en-US" dirty="0">
                <a:latin typeface="Calibri" pitchFamily="34" charset="0"/>
                <a:ea typeface="+mn-ea"/>
              </a:rPr>
              <a:t>*</a:t>
            </a:r>
            <a:r>
              <a:rPr lang="en-US" altLang="zh-CN" dirty="0">
                <a:latin typeface="Calibri" pitchFamily="34" charset="0"/>
                <a:ea typeface="+mn-ea"/>
              </a:rPr>
              <a:t>615</a:t>
            </a:r>
            <a:r>
              <a:rPr lang="zh-CN" altLang="en-US" dirty="0">
                <a:latin typeface="Calibri" pitchFamily="34" charset="0"/>
                <a:ea typeface="+mn-ea"/>
              </a:rPr>
              <a:t>*</a:t>
            </a:r>
            <a:r>
              <a:rPr lang="en-US" altLang="zh-CN" dirty="0">
                <a:latin typeface="Calibri" pitchFamily="34" charset="0"/>
                <a:ea typeface="+mn-ea"/>
              </a:rPr>
              <a:t>132(W</a:t>
            </a:r>
            <a:r>
              <a:rPr lang="zh-CN" altLang="en-US" dirty="0">
                <a:latin typeface="Calibri" pitchFamily="34" charset="0"/>
                <a:ea typeface="+mn-ea"/>
              </a:rPr>
              <a:t>*</a:t>
            </a:r>
            <a:r>
              <a:rPr lang="en-US" altLang="zh-CN" dirty="0">
                <a:latin typeface="Calibri" pitchFamily="34" charset="0"/>
                <a:ea typeface="+mn-ea"/>
              </a:rPr>
              <a:t>D</a:t>
            </a:r>
            <a:r>
              <a:rPr lang="zh-CN" altLang="en-US" dirty="0">
                <a:latin typeface="Calibri" pitchFamily="34" charset="0"/>
                <a:ea typeface="+mn-ea"/>
              </a:rPr>
              <a:t>*</a:t>
            </a:r>
            <a:r>
              <a:rPr lang="en-US" altLang="zh-CN" dirty="0">
                <a:latin typeface="Calibri" pitchFamily="34" charset="0"/>
                <a:ea typeface="+mn-ea"/>
              </a:rPr>
              <a:t>H)</a:t>
            </a:r>
            <a:endParaRPr lang="zh-CN" altLang="en-US" dirty="0">
              <a:latin typeface="Calibri" pitchFamily="34" charset="0"/>
              <a:ea typeface="+mn-ea"/>
            </a:endParaRPr>
          </a:p>
        </p:txBody>
      </p:sp>
      <p:pic>
        <p:nvPicPr>
          <p:cNvPr id="5" name="图片 4"/>
          <p:cNvPicPr>
            <a:picLocks noChangeAspect="1"/>
          </p:cNvPicPr>
          <p:nvPr/>
        </p:nvPicPr>
        <p:blipFill>
          <a:blip r:embed="rId3" cstate="print"/>
          <a:stretch>
            <a:fillRect/>
          </a:stretch>
        </p:blipFill>
        <p:spPr>
          <a:xfrm>
            <a:off x="5286844" y="2699972"/>
            <a:ext cx="6232369" cy="26358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971" name="Picture 3" descr="C:\Users\Administrator\Desktop\电池包1_副本.jpg"/>
          <p:cNvPicPr>
            <a:picLocks noChangeAspect="1" noChangeArrowheads="1"/>
          </p:cNvPicPr>
          <p:nvPr/>
        </p:nvPicPr>
        <p:blipFill>
          <a:blip r:embed="rId2" cstate="print"/>
          <a:srcRect/>
          <a:stretch>
            <a:fillRect/>
          </a:stretch>
        </p:blipFill>
        <p:spPr bwMode="auto">
          <a:xfrm>
            <a:off x="2135560" y="1103322"/>
            <a:ext cx="3096344" cy="4125878"/>
          </a:xfrm>
          <a:prstGeom prst="rect">
            <a:avLst/>
          </a:prstGeom>
          <a:noFill/>
        </p:spPr>
      </p:pic>
      <p:sp>
        <p:nvSpPr>
          <p:cNvPr id="2" name="标题 1"/>
          <p:cNvSpPr>
            <a:spLocks noGrp="1"/>
          </p:cNvSpPr>
          <p:nvPr>
            <p:ph type="title"/>
          </p:nvPr>
        </p:nvSpPr>
        <p:spPr>
          <a:xfrm>
            <a:off x="623392" y="365125"/>
            <a:ext cx="10515600" cy="1325563"/>
          </a:xfrm>
        </p:spPr>
        <p:txBody>
          <a:bodyPr>
            <a:normAutofit/>
          </a:bodyPr>
          <a:lstStyle/>
          <a:p>
            <a:pPr eaLnBrk="0" fontAlgn="base" hangingPunct="0">
              <a:lnSpc>
                <a:spcPct val="130000"/>
              </a:lnSpc>
              <a:spcAft>
                <a:spcPct val="0"/>
              </a:spcAft>
              <a:buFont typeface="Arial" pitchFamily="34" charset="0"/>
              <a:defRPr/>
            </a:pPr>
            <a:r>
              <a:rPr lang="en-US" altLang="zh-CN" sz="3200" b="1" kern="0" dirty="0">
                <a:solidFill>
                  <a:srgbClr val="006835"/>
                </a:solidFill>
                <a:latin typeface="Calibri" pitchFamily="34" charset="0"/>
                <a:ea typeface="黑体" pitchFamily="49" charset="-122"/>
              </a:rPr>
              <a:t>battery pack</a:t>
            </a:r>
          </a:p>
        </p:txBody>
      </p:sp>
      <p:sp>
        <p:nvSpPr>
          <p:cNvPr id="6" name="TextBox 5"/>
          <p:cNvSpPr txBox="1"/>
          <p:nvPr/>
        </p:nvSpPr>
        <p:spPr>
          <a:xfrm>
            <a:off x="838200" y="1628775"/>
            <a:ext cx="3138805" cy="487680"/>
          </a:xfrm>
          <a:prstGeom prst="rect">
            <a:avLst/>
          </a:prstGeom>
          <a:noFill/>
        </p:spPr>
        <p:txBody>
          <a:bodyPr wrap="square" rtlCol="0">
            <a:spAutoFit/>
          </a:bodyPr>
          <a:lstStyle/>
          <a:p>
            <a:pPr eaLnBrk="0" hangingPunct="0">
              <a:lnSpc>
                <a:spcPct val="130000"/>
              </a:lnSpc>
              <a:defRPr/>
            </a:pPr>
            <a:r>
              <a:rPr lang="zh-CN" altLang="en-US" sz="2000" b="1" kern="0" dirty="0" smtClean="0">
                <a:solidFill>
                  <a:srgbClr val="006835"/>
                </a:solidFill>
                <a:latin typeface="Calibri" pitchFamily="34" charset="0"/>
                <a:ea typeface="微软雅黑" pitchFamily="34" charset="-122"/>
                <a:cs typeface="+mj-cs"/>
              </a:rPr>
              <a:t>Lithium battery pack</a:t>
            </a:r>
          </a:p>
        </p:txBody>
      </p:sp>
      <p:sp>
        <p:nvSpPr>
          <p:cNvPr id="9" name="TextBox 8"/>
          <p:cNvSpPr txBox="1"/>
          <p:nvPr/>
        </p:nvSpPr>
        <p:spPr>
          <a:xfrm>
            <a:off x="5735960" y="1844824"/>
            <a:ext cx="4176464" cy="1061829"/>
          </a:xfrm>
          <a:prstGeom prst="rect">
            <a:avLst/>
          </a:prstGeom>
          <a:noFill/>
        </p:spPr>
        <p:txBody>
          <a:bodyPr wrap="square" rtlCol="0">
            <a:spAutoFit/>
          </a:bodyPr>
          <a:lstStyle/>
          <a:p>
            <a:pPr>
              <a:lnSpc>
                <a:spcPct val="150000"/>
              </a:lnSpc>
            </a:pPr>
            <a:r>
              <a:rPr lang="en-US" altLang="zh-CN" sz="1400" dirty="0" smtClean="0">
                <a:latin typeface="Calibri" pitchFamily="34" charset="0"/>
              </a:rPr>
              <a:t>Features: High volume density and weight density,</a:t>
            </a:r>
            <a:r>
              <a:rPr lang="en-US" sz="1400" dirty="0" smtClean="0">
                <a:latin typeface="Calibri" pitchFamily="34" charset="0"/>
                <a:sym typeface="+mn-ea"/>
              </a:rPr>
              <a:t>saving </a:t>
            </a:r>
            <a:r>
              <a:rPr lang="en-US" sz="1400" dirty="0" smtClean="0">
                <a:latin typeface="Calibri" pitchFamily="34" charset="0"/>
              </a:rPr>
              <a:t>space,  reducing line loss, safe and reliable.  Standard specifications , 19” rack type. </a:t>
            </a:r>
            <a:endParaRPr lang="zh-CN" altLang="en-US" sz="1400" dirty="0">
              <a:latin typeface="Calibri" pitchFamily="34" charset="0"/>
            </a:endParaRPr>
          </a:p>
        </p:txBody>
      </p:sp>
      <p:sp>
        <p:nvSpPr>
          <p:cNvPr id="7" name="TextBox 6"/>
          <p:cNvSpPr txBox="1"/>
          <p:nvPr/>
        </p:nvSpPr>
        <p:spPr>
          <a:xfrm>
            <a:off x="2063552" y="5473005"/>
            <a:ext cx="8928992" cy="375552"/>
          </a:xfrm>
          <a:prstGeom prst="rect">
            <a:avLst/>
          </a:prstGeom>
          <a:noFill/>
        </p:spPr>
        <p:txBody>
          <a:bodyPr wrap="square" rtlCol="0">
            <a:spAutoFit/>
          </a:bodyPr>
          <a:lstStyle/>
          <a:p>
            <a:pPr>
              <a:lnSpc>
                <a:spcPct val="150000"/>
              </a:lnSpc>
            </a:pPr>
            <a:endParaRPr lang="zh-CN" altLang="en-US" sz="1400" dirty="0">
              <a:latin typeface="Calibri" pitchFamily="34" charset="0"/>
            </a:endParaRPr>
          </a:p>
        </p:txBody>
      </p:sp>
      <p:pic>
        <p:nvPicPr>
          <p:cNvPr id="3" name="图片 2"/>
          <p:cNvPicPr>
            <a:picLocks noChangeAspect="1"/>
          </p:cNvPicPr>
          <p:nvPr/>
        </p:nvPicPr>
        <p:blipFill>
          <a:blip r:embed="rId3" cstate="print"/>
          <a:stretch>
            <a:fillRect/>
          </a:stretch>
        </p:blipFill>
        <p:spPr>
          <a:xfrm>
            <a:off x="1631950" y="3717290"/>
            <a:ext cx="9295130" cy="20002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p:cNvSpPr>
            <a:spLocks noChangeArrowheads="1"/>
          </p:cNvSpPr>
          <p:nvPr/>
        </p:nvSpPr>
        <p:spPr bwMode="gray">
          <a:xfrm>
            <a:off x="704583" y="2434344"/>
            <a:ext cx="11116476" cy="1151700"/>
          </a:xfrm>
          <a:prstGeom prst="roundRect">
            <a:avLst>
              <a:gd name="adj" fmla="val 11153"/>
            </a:avLst>
          </a:prstGeom>
          <a:solidFill>
            <a:schemeClr val="bg1">
              <a:lumMod val="95000"/>
            </a:schemeClr>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endParaRPr lang="zh-CN" altLang="zh-CN" sz="1600" kern="0" dirty="0">
              <a:solidFill>
                <a:srgbClr val="000000"/>
              </a:solidFill>
              <a:latin typeface="Calibri" pitchFamily="34" charset="0"/>
              <a:ea typeface="华文细黑"/>
              <a:cs typeface="Arial" pitchFamily="34" charset="0"/>
            </a:endParaRPr>
          </a:p>
        </p:txBody>
      </p:sp>
      <p:sp>
        <p:nvSpPr>
          <p:cNvPr id="77" name="标题 76"/>
          <p:cNvSpPr>
            <a:spLocks noGrp="1"/>
          </p:cNvSpPr>
          <p:nvPr>
            <p:ph type="title"/>
          </p:nvPr>
        </p:nvSpPr>
        <p:spPr>
          <a:xfrm>
            <a:off x="551384" y="404664"/>
            <a:ext cx="10176934" cy="745590"/>
          </a:xfrm>
        </p:spPr>
        <p:txBody>
          <a:bodyPr>
            <a:noAutofit/>
          </a:bodyPr>
          <a:lstStyle/>
          <a:p>
            <a:pPr eaLnBrk="0" fontAlgn="base" hangingPunct="0">
              <a:lnSpc>
                <a:spcPct val="130000"/>
              </a:lnSpc>
              <a:spcAft>
                <a:spcPct val="0"/>
              </a:spcAft>
              <a:buFont typeface="Arial" pitchFamily="34" charset="0"/>
              <a:defRPr/>
            </a:pPr>
            <a:r>
              <a:rPr lang="en-US" altLang="zh-CN" sz="3200" b="1" kern="0" dirty="0" smtClean="0">
                <a:solidFill>
                  <a:srgbClr val="006835"/>
                </a:solidFill>
                <a:latin typeface="Avenir Black"/>
                <a:ea typeface="黑体" pitchFamily="49" charset="-122"/>
                <a:cs typeface="Avenir Black"/>
                <a:sym typeface="+mn-ea"/>
              </a:rPr>
              <a:t>Product </a:t>
            </a:r>
            <a:r>
              <a:rPr lang="en-US" altLang="zh-CN" sz="3200" b="1" kern="0" dirty="0" smtClean="0">
                <a:solidFill>
                  <a:srgbClr val="006835"/>
                </a:solidFill>
                <a:latin typeface="Avenir Black"/>
                <a:ea typeface="黑体" pitchFamily="49" charset="-122"/>
                <a:cs typeface="Avenir Black"/>
                <a:sym typeface="+mn-ea"/>
              </a:rPr>
              <a:t>lines</a:t>
            </a:r>
            <a:endParaRPr lang="en-US" altLang="zh-CN" sz="3200" b="1" kern="0" dirty="0">
              <a:solidFill>
                <a:srgbClr val="006835"/>
              </a:solidFill>
              <a:latin typeface="Avenir Black"/>
              <a:ea typeface="黑体" pitchFamily="49" charset="-122"/>
              <a:cs typeface="Avenir Black"/>
              <a:sym typeface="+mn-ea"/>
            </a:endParaRPr>
          </a:p>
        </p:txBody>
      </p:sp>
      <p:sp>
        <p:nvSpPr>
          <p:cNvPr id="57" name="AutoShape 4"/>
          <p:cNvSpPr>
            <a:spLocks noChangeArrowheads="1"/>
          </p:cNvSpPr>
          <p:nvPr/>
        </p:nvSpPr>
        <p:spPr bwMode="gray">
          <a:xfrm>
            <a:off x="695400" y="1124744"/>
            <a:ext cx="11114056" cy="1151700"/>
          </a:xfrm>
          <a:prstGeom prst="roundRect">
            <a:avLst>
              <a:gd name="adj" fmla="val 11153"/>
            </a:avLst>
          </a:prstGeom>
          <a:solidFill>
            <a:schemeClr val="bg1">
              <a:lumMod val="95000"/>
            </a:schemeClr>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endParaRPr lang="zh-CN" altLang="zh-CN" sz="1600" kern="0" dirty="0">
              <a:solidFill>
                <a:srgbClr val="000000"/>
              </a:solidFill>
              <a:latin typeface="Calibri" pitchFamily="34" charset="0"/>
              <a:ea typeface="华文细黑"/>
              <a:cs typeface="Arial" pitchFamily="34" charset="0"/>
            </a:endParaRPr>
          </a:p>
        </p:txBody>
      </p:sp>
      <p:sp>
        <p:nvSpPr>
          <p:cNvPr id="58" name="AutoShape 5"/>
          <p:cNvSpPr>
            <a:spLocks noChangeArrowheads="1"/>
          </p:cNvSpPr>
          <p:nvPr/>
        </p:nvSpPr>
        <p:spPr bwMode="gray">
          <a:xfrm>
            <a:off x="794552" y="1250395"/>
            <a:ext cx="1547597" cy="863775"/>
          </a:xfrm>
          <a:prstGeom prst="homePlate">
            <a:avLst>
              <a:gd name="adj" fmla="val 28127"/>
            </a:avLst>
          </a:prstGeom>
          <a:solidFill>
            <a:srgbClr val="006835"/>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r>
              <a:rPr lang="en-US" altLang="zh-CN" sz="3600" b="1" kern="0" dirty="0" smtClean="0">
                <a:solidFill>
                  <a:schemeClr val="bg1"/>
                </a:solidFill>
                <a:latin typeface="Avenir Black"/>
                <a:ea typeface="微软雅黑" pitchFamily="34" charset="-122"/>
                <a:cs typeface="Avenir Black"/>
              </a:rPr>
              <a:t>1</a:t>
            </a:r>
          </a:p>
          <a:p>
            <a:pPr eaLnBrk="0" hangingPunct="0">
              <a:lnSpc>
                <a:spcPct val="90000"/>
              </a:lnSpc>
              <a:buClr>
                <a:srgbClr val="990000"/>
              </a:buClr>
              <a:buSzPct val="60000"/>
              <a:defRPr/>
            </a:pPr>
            <a:r>
              <a:rPr lang="en-US" sz="1400" b="1" kern="0" dirty="0" smtClean="0">
                <a:solidFill>
                  <a:schemeClr val="bg1"/>
                </a:solidFill>
                <a:latin typeface="Avenir Black"/>
                <a:ea typeface="微软雅黑" pitchFamily="34" charset="-122"/>
                <a:cs typeface="Avenir Black"/>
              </a:rPr>
              <a:t>UPS</a:t>
            </a:r>
            <a:endParaRPr lang="en-US" sz="1400" b="1" kern="0" dirty="0">
              <a:solidFill>
                <a:schemeClr val="bg1"/>
              </a:solidFill>
              <a:latin typeface="Avenir Black"/>
              <a:ea typeface="微软雅黑" pitchFamily="34" charset="-122"/>
              <a:cs typeface="Avenir Black"/>
            </a:endParaRPr>
          </a:p>
        </p:txBody>
      </p:sp>
      <p:sp>
        <p:nvSpPr>
          <p:cNvPr id="68" name="矩形 67"/>
          <p:cNvSpPr/>
          <p:nvPr/>
        </p:nvSpPr>
        <p:spPr>
          <a:xfrm>
            <a:off x="3719736" y="3326432"/>
            <a:ext cx="1888645" cy="276999"/>
          </a:xfrm>
          <a:prstGeom prst="rect">
            <a:avLst/>
          </a:prstGeom>
        </p:spPr>
        <p:txBody>
          <a:bodyPr wrap="none">
            <a:spAutoFit/>
          </a:bodyPr>
          <a:lstStyle/>
          <a:p>
            <a:pPr algn="l"/>
            <a:r>
              <a:rPr lang="en-US" altLang="zh-CN" sz="1200" dirty="0" smtClean="0">
                <a:latin typeface="Avenir Black"/>
                <a:ea typeface="微软雅黑" pitchFamily="34" charset="-122"/>
                <a:cs typeface="Avenir Black"/>
              </a:rPr>
              <a:t>UPS power distribution</a:t>
            </a:r>
          </a:p>
        </p:txBody>
      </p:sp>
      <p:sp>
        <p:nvSpPr>
          <p:cNvPr id="119" name="矩形 118"/>
          <p:cNvSpPr/>
          <p:nvPr/>
        </p:nvSpPr>
        <p:spPr>
          <a:xfrm>
            <a:off x="8112224" y="3284985"/>
            <a:ext cx="1031051" cy="276999"/>
          </a:xfrm>
          <a:prstGeom prst="rect">
            <a:avLst/>
          </a:prstGeom>
        </p:spPr>
        <p:txBody>
          <a:bodyPr wrap="none">
            <a:spAutoFit/>
          </a:bodyPr>
          <a:lstStyle/>
          <a:p>
            <a:r>
              <a:rPr lang="en-US" sz="1200" dirty="0" smtClean="0">
                <a:latin typeface="Avenir Black"/>
                <a:ea typeface="微软雅黑" pitchFamily="34" charset="-122"/>
                <a:cs typeface="Avenir Black"/>
              </a:rPr>
              <a:t>raised floor</a:t>
            </a:r>
          </a:p>
        </p:txBody>
      </p:sp>
      <p:sp>
        <p:nvSpPr>
          <p:cNvPr id="124" name="矩形 123"/>
          <p:cNvSpPr/>
          <p:nvPr/>
        </p:nvSpPr>
        <p:spPr>
          <a:xfrm>
            <a:off x="6743475" y="3357205"/>
            <a:ext cx="774571" cy="276999"/>
          </a:xfrm>
          <a:prstGeom prst="rect">
            <a:avLst/>
          </a:prstGeom>
        </p:spPr>
        <p:txBody>
          <a:bodyPr wrap="none">
            <a:spAutoFit/>
          </a:bodyPr>
          <a:lstStyle/>
          <a:p>
            <a:r>
              <a:rPr lang="en-US" altLang="zh-CN" sz="1200" dirty="0" smtClean="0">
                <a:latin typeface="Avenir Black"/>
                <a:ea typeface="微软雅黑" pitchFamily="34" charset="-122"/>
                <a:cs typeface="Avenir Black"/>
              </a:rPr>
              <a:t>inverter</a:t>
            </a:r>
          </a:p>
        </p:txBody>
      </p:sp>
      <p:pic>
        <p:nvPicPr>
          <p:cNvPr id="8" name="图片 7"/>
          <p:cNvPicPr>
            <a:picLocks noChangeAspect="1"/>
          </p:cNvPicPr>
          <p:nvPr/>
        </p:nvPicPr>
        <p:blipFill>
          <a:blip r:embed="rId3" cstate="print"/>
          <a:stretch>
            <a:fillRect/>
          </a:stretch>
        </p:blipFill>
        <p:spPr>
          <a:xfrm>
            <a:off x="7043456" y="2492896"/>
            <a:ext cx="464656" cy="847943"/>
          </a:xfrm>
          <a:prstGeom prst="rect">
            <a:avLst/>
          </a:prstGeom>
        </p:spPr>
      </p:pic>
      <p:pic>
        <p:nvPicPr>
          <p:cNvPr id="9" name="图片 8"/>
          <p:cNvPicPr>
            <a:picLocks noChangeAspect="1"/>
          </p:cNvPicPr>
          <p:nvPr/>
        </p:nvPicPr>
        <p:blipFill>
          <a:blip r:embed="rId4" cstate="print"/>
          <a:stretch>
            <a:fillRect/>
          </a:stretch>
        </p:blipFill>
        <p:spPr>
          <a:xfrm>
            <a:off x="6240016" y="3140967"/>
            <a:ext cx="813996" cy="179061"/>
          </a:xfrm>
          <a:prstGeom prst="rect">
            <a:avLst/>
          </a:prstGeom>
        </p:spPr>
      </p:pic>
      <p:pic>
        <p:nvPicPr>
          <p:cNvPr id="12" name="图片 11"/>
          <p:cNvPicPr>
            <a:picLocks noChangeAspect="1"/>
          </p:cNvPicPr>
          <p:nvPr/>
        </p:nvPicPr>
        <p:blipFill>
          <a:blip r:embed="rId5" cstate="print"/>
          <a:stretch>
            <a:fillRect/>
          </a:stretch>
        </p:blipFill>
        <p:spPr>
          <a:xfrm>
            <a:off x="2511314" y="3068960"/>
            <a:ext cx="717734" cy="254828"/>
          </a:xfrm>
          <a:prstGeom prst="rect">
            <a:avLst/>
          </a:prstGeom>
        </p:spPr>
      </p:pic>
      <p:pic>
        <p:nvPicPr>
          <p:cNvPr id="13" name="图片 12"/>
          <p:cNvPicPr>
            <a:picLocks noChangeAspect="1"/>
          </p:cNvPicPr>
          <p:nvPr/>
        </p:nvPicPr>
        <p:blipFill>
          <a:blip r:embed="rId6" cstate="print"/>
          <a:stretch>
            <a:fillRect/>
          </a:stretch>
        </p:blipFill>
        <p:spPr>
          <a:xfrm>
            <a:off x="3215680" y="2492896"/>
            <a:ext cx="427754" cy="813186"/>
          </a:xfrm>
          <a:prstGeom prst="rect">
            <a:avLst/>
          </a:prstGeom>
        </p:spPr>
      </p:pic>
      <p:sp>
        <p:nvSpPr>
          <p:cNvPr id="53" name="矩形 52"/>
          <p:cNvSpPr/>
          <p:nvPr/>
        </p:nvSpPr>
        <p:spPr>
          <a:xfrm>
            <a:off x="5807968" y="1988840"/>
            <a:ext cx="439769" cy="276999"/>
          </a:xfrm>
          <a:prstGeom prst="rect">
            <a:avLst/>
          </a:prstGeom>
        </p:spPr>
        <p:txBody>
          <a:bodyPr wrap="none">
            <a:spAutoFit/>
          </a:bodyPr>
          <a:lstStyle/>
          <a:p>
            <a:r>
              <a:rPr lang="en-US" altLang="zh-CN" sz="1200" b="1" dirty="0" smtClean="0">
                <a:latin typeface="Calibri" pitchFamily="34" charset="0"/>
                <a:ea typeface="微软雅黑" pitchFamily="34" charset="-122"/>
              </a:rPr>
              <a:t>UPS</a:t>
            </a:r>
          </a:p>
        </p:txBody>
      </p:sp>
      <p:pic>
        <p:nvPicPr>
          <p:cNvPr id="54" name="图片 53"/>
          <p:cNvPicPr>
            <a:picLocks noChangeAspect="1"/>
          </p:cNvPicPr>
          <p:nvPr/>
        </p:nvPicPr>
        <p:blipFill>
          <a:blip r:embed="rId7" cstate="print"/>
          <a:stretch>
            <a:fillRect/>
          </a:stretch>
        </p:blipFill>
        <p:spPr>
          <a:xfrm>
            <a:off x="2362956" y="1365546"/>
            <a:ext cx="1098954" cy="607280"/>
          </a:xfrm>
          <a:prstGeom prst="rect">
            <a:avLst/>
          </a:prstGeom>
        </p:spPr>
      </p:pic>
      <p:pic>
        <p:nvPicPr>
          <p:cNvPr id="55" name="图片 54"/>
          <p:cNvPicPr>
            <a:picLocks noChangeAspect="1"/>
          </p:cNvPicPr>
          <p:nvPr/>
        </p:nvPicPr>
        <p:blipFill>
          <a:blip r:embed="rId8" cstate="print"/>
          <a:stretch>
            <a:fillRect/>
          </a:stretch>
        </p:blipFill>
        <p:spPr>
          <a:xfrm>
            <a:off x="3461910" y="1375350"/>
            <a:ext cx="1121922" cy="596362"/>
          </a:xfrm>
          <a:prstGeom prst="rect">
            <a:avLst/>
          </a:prstGeom>
        </p:spPr>
      </p:pic>
      <p:pic>
        <p:nvPicPr>
          <p:cNvPr id="71" name="图片 70"/>
          <p:cNvPicPr>
            <a:picLocks noChangeAspect="1"/>
          </p:cNvPicPr>
          <p:nvPr/>
        </p:nvPicPr>
        <p:blipFill>
          <a:blip r:embed="rId9" cstate="print"/>
          <a:stretch>
            <a:fillRect/>
          </a:stretch>
        </p:blipFill>
        <p:spPr>
          <a:xfrm>
            <a:off x="9227932" y="1326813"/>
            <a:ext cx="1548588" cy="635169"/>
          </a:xfrm>
          <a:prstGeom prst="rect">
            <a:avLst/>
          </a:prstGeom>
        </p:spPr>
      </p:pic>
      <p:grpSp>
        <p:nvGrpSpPr>
          <p:cNvPr id="97" name="组合 96"/>
          <p:cNvGrpSpPr/>
          <p:nvPr/>
        </p:nvGrpSpPr>
        <p:grpSpPr>
          <a:xfrm>
            <a:off x="7084698" y="1292178"/>
            <a:ext cx="1531582" cy="727681"/>
            <a:chOff x="7238360" y="1292178"/>
            <a:chExt cx="1531582" cy="727681"/>
          </a:xfrm>
        </p:grpSpPr>
        <p:pic>
          <p:nvPicPr>
            <p:cNvPr id="56" name="图片 55"/>
            <p:cNvPicPr>
              <a:picLocks noChangeAspect="1"/>
            </p:cNvPicPr>
            <p:nvPr/>
          </p:nvPicPr>
          <p:blipFill>
            <a:blip r:embed="rId10" cstate="print"/>
            <a:stretch>
              <a:fillRect/>
            </a:stretch>
          </p:blipFill>
          <p:spPr>
            <a:xfrm>
              <a:off x="7473217" y="1600520"/>
              <a:ext cx="222167" cy="387282"/>
            </a:xfrm>
            <a:prstGeom prst="rect">
              <a:avLst/>
            </a:prstGeom>
          </p:spPr>
        </p:pic>
        <p:pic>
          <p:nvPicPr>
            <p:cNvPr id="61" name="图片 60"/>
            <p:cNvPicPr>
              <a:picLocks noChangeAspect="1"/>
            </p:cNvPicPr>
            <p:nvPr/>
          </p:nvPicPr>
          <p:blipFill>
            <a:blip r:embed="rId11" cstate="print"/>
            <a:stretch>
              <a:fillRect/>
            </a:stretch>
          </p:blipFill>
          <p:spPr>
            <a:xfrm>
              <a:off x="7682041" y="1386461"/>
              <a:ext cx="333138" cy="596574"/>
            </a:xfrm>
            <a:prstGeom prst="rect">
              <a:avLst/>
            </a:prstGeom>
          </p:spPr>
        </p:pic>
        <p:pic>
          <p:nvPicPr>
            <p:cNvPr id="62" name="图片 61"/>
            <p:cNvPicPr>
              <a:picLocks noChangeAspect="1"/>
            </p:cNvPicPr>
            <p:nvPr/>
          </p:nvPicPr>
          <p:blipFill>
            <a:blip r:embed="rId12" cstate="print"/>
            <a:stretch>
              <a:fillRect/>
            </a:stretch>
          </p:blipFill>
          <p:spPr>
            <a:xfrm>
              <a:off x="7964067" y="1339348"/>
              <a:ext cx="343886" cy="643057"/>
            </a:xfrm>
            <a:prstGeom prst="rect">
              <a:avLst/>
            </a:prstGeom>
          </p:spPr>
        </p:pic>
        <p:pic>
          <p:nvPicPr>
            <p:cNvPr id="69" name="图片 68"/>
            <p:cNvPicPr>
              <a:picLocks noChangeAspect="1"/>
            </p:cNvPicPr>
            <p:nvPr/>
          </p:nvPicPr>
          <p:blipFill>
            <a:blip r:embed="rId13" cstate="print"/>
            <a:stretch>
              <a:fillRect/>
            </a:stretch>
          </p:blipFill>
          <p:spPr>
            <a:xfrm>
              <a:off x="8269288" y="1292178"/>
              <a:ext cx="500654" cy="727681"/>
            </a:xfrm>
            <a:prstGeom prst="rect">
              <a:avLst/>
            </a:prstGeom>
          </p:spPr>
        </p:pic>
        <p:pic>
          <p:nvPicPr>
            <p:cNvPr id="73" name="图片 72"/>
            <p:cNvPicPr>
              <a:picLocks noChangeAspect="1"/>
            </p:cNvPicPr>
            <p:nvPr/>
          </p:nvPicPr>
          <p:blipFill>
            <a:blip r:embed="rId14" cstate="print"/>
            <a:stretch>
              <a:fillRect/>
            </a:stretch>
          </p:blipFill>
          <p:spPr>
            <a:xfrm>
              <a:off x="7238360" y="1639670"/>
              <a:ext cx="255177" cy="352917"/>
            </a:xfrm>
            <a:prstGeom prst="rect">
              <a:avLst/>
            </a:prstGeom>
          </p:spPr>
        </p:pic>
      </p:grpSp>
      <p:sp>
        <p:nvSpPr>
          <p:cNvPr id="80" name="AutoShape 5"/>
          <p:cNvSpPr>
            <a:spLocks noChangeArrowheads="1"/>
          </p:cNvSpPr>
          <p:nvPr/>
        </p:nvSpPr>
        <p:spPr bwMode="gray">
          <a:xfrm>
            <a:off x="794551" y="2572665"/>
            <a:ext cx="1547597" cy="863775"/>
          </a:xfrm>
          <a:prstGeom prst="homePlate">
            <a:avLst>
              <a:gd name="adj" fmla="val 28127"/>
            </a:avLst>
          </a:prstGeom>
          <a:solidFill>
            <a:srgbClr val="006835"/>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r>
              <a:rPr lang="en-US" altLang="zh-CN" sz="3600" b="1" kern="0" dirty="0" smtClean="0">
                <a:solidFill>
                  <a:schemeClr val="bg1"/>
                </a:solidFill>
                <a:latin typeface="Avenir Black"/>
                <a:ea typeface="微软雅黑" pitchFamily="34" charset="-122"/>
                <a:cs typeface="Avenir Black"/>
              </a:rPr>
              <a:t>1</a:t>
            </a:r>
          </a:p>
          <a:p>
            <a:pPr eaLnBrk="0" hangingPunct="0">
              <a:lnSpc>
                <a:spcPct val="90000"/>
              </a:lnSpc>
              <a:buClr>
                <a:srgbClr val="990000"/>
              </a:buClr>
              <a:buSzPct val="60000"/>
              <a:defRPr/>
            </a:pPr>
            <a:r>
              <a:rPr lang="en-US" altLang="zh-CN" sz="1400" b="1" kern="0" dirty="0">
                <a:solidFill>
                  <a:schemeClr val="bg1"/>
                </a:solidFill>
                <a:latin typeface="Avenir Black"/>
                <a:ea typeface="微软雅黑" pitchFamily="34" charset="-122"/>
                <a:cs typeface="Avenir Black"/>
              </a:rPr>
              <a:t>D</a:t>
            </a:r>
            <a:r>
              <a:rPr lang="en-US" altLang="zh-CN" sz="1400" b="1" kern="0" dirty="0" smtClean="0">
                <a:solidFill>
                  <a:schemeClr val="bg1"/>
                </a:solidFill>
                <a:latin typeface="Avenir Black"/>
                <a:ea typeface="微软雅黑" pitchFamily="34" charset="-122"/>
                <a:cs typeface="Avenir Black"/>
              </a:rPr>
              <a:t>ata </a:t>
            </a:r>
            <a:r>
              <a:rPr lang="en-US" altLang="zh-CN" sz="1400" b="1" kern="0" dirty="0">
                <a:solidFill>
                  <a:schemeClr val="bg1"/>
                </a:solidFill>
                <a:latin typeface="Avenir Black"/>
                <a:ea typeface="微软雅黑" pitchFamily="34" charset="-122"/>
                <a:cs typeface="Avenir Black"/>
              </a:rPr>
              <a:t>C</a:t>
            </a:r>
            <a:r>
              <a:rPr lang="en-US" altLang="zh-CN" sz="1400" b="1" kern="0" dirty="0" smtClean="0">
                <a:solidFill>
                  <a:schemeClr val="bg1"/>
                </a:solidFill>
                <a:latin typeface="Avenir Black"/>
                <a:ea typeface="微软雅黑" pitchFamily="34" charset="-122"/>
                <a:cs typeface="Avenir Black"/>
              </a:rPr>
              <a:t>enter</a:t>
            </a:r>
          </a:p>
        </p:txBody>
      </p:sp>
      <p:grpSp>
        <p:nvGrpSpPr>
          <p:cNvPr id="98" name="组合 97"/>
          <p:cNvGrpSpPr/>
          <p:nvPr/>
        </p:nvGrpSpPr>
        <p:grpSpPr>
          <a:xfrm>
            <a:off x="9624392" y="2482231"/>
            <a:ext cx="1822503" cy="1126255"/>
            <a:chOff x="9552384" y="2482231"/>
            <a:chExt cx="1822503" cy="1126255"/>
          </a:xfrm>
        </p:grpSpPr>
        <p:sp>
          <p:nvSpPr>
            <p:cNvPr id="152" name="Text Box 31"/>
            <p:cNvSpPr txBox="1">
              <a:spLocks noChangeAspect="1" noChangeArrowheads="1"/>
            </p:cNvSpPr>
            <p:nvPr/>
          </p:nvSpPr>
          <p:spPr bwMode="auto">
            <a:xfrm>
              <a:off x="9763671" y="3378359"/>
              <a:ext cx="1177618" cy="230127"/>
            </a:xfrm>
            <a:prstGeom prst="rect">
              <a:avLst/>
            </a:prstGeom>
            <a:noFill/>
            <a:ln w="9525" algn="ctr">
              <a:noFill/>
              <a:miter lim="800000"/>
            </a:ln>
          </p:spPr>
          <p:txBody>
            <a:bodyPr wrap="none" lIns="68416" tIns="34208" rIns="68416" bIns="34208" anchor="ctr" anchorCtr="1"/>
            <a:lstStyle/>
            <a:p>
              <a:pPr>
                <a:buClr>
                  <a:srgbClr val="CC9900"/>
                </a:buClr>
              </a:pPr>
              <a:r>
                <a:rPr lang="en-US" sz="1200" dirty="0" smtClean="0">
                  <a:solidFill>
                    <a:srgbClr val="000000"/>
                  </a:solidFill>
                  <a:latin typeface="Avenir Black"/>
                  <a:ea typeface="微软雅黑" pitchFamily="18" charset="0"/>
                  <a:cs typeface="Avenir Black"/>
                </a:rPr>
                <a:t>micro datacenter</a:t>
              </a:r>
            </a:p>
          </p:txBody>
        </p:sp>
        <p:pic>
          <p:nvPicPr>
            <p:cNvPr id="16" name="图片 15"/>
            <p:cNvPicPr>
              <a:picLocks noChangeAspect="1"/>
            </p:cNvPicPr>
            <p:nvPr/>
          </p:nvPicPr>
          <p:blipFill>
            <a:blip r:embed="rId15" cstate="print"/>
            <a:stretch>
              <a:fillRect/>
            </a:stretch>
          </p:blipFill>
          <p:spPr>
            <a:xfrm>
              <a:off x="9552384" y="2546549"/>
              <a:ext cx="395496" cy="812333"/>
            </a:xfrm>
            <a:prstGeom prst="rect">
              <a:avLst/>
            </a:prstGeom>
          </p:spPr>
        </p:pic>
        <p:pic>
          <p:nvPicPr>
            <p:cNvPr id="83" name="图片 82"/>
            <p:cNvPicPr>
              <a:picLocks noChangeAspect="1"/>
            </p:cNvPicPr>
            <p:nvPr/>
          </p:nvPicPr>
          <p:blipFill rotWithShape="1">
            <a:blip r:embed="rId16" cstate="print">
              <a:extLst>
                <a:ext uri="{28A0092B-C50C-407E-A947-70E740481C1C}">
                  <a14:useLocalDpi xmlns:a14="http://schemas.microsoft.com/office/drawing/2010/main" val="0"/>
                </a:ext>
              </a:extLst>
            </a:blip>
            <a:srcRect l="8182" r="27041" b="10101"/>
            <a:stretch>
              <a:fillRect/>
            </a:stretch>
          </p:blipFill>
          <p:spPr>
            <a:xfrm>
              <a:off x="10560496" y="2482231"/>
              <a:ext cx="814391" cy="882632"/>
            </a:xfrm>
            <a:prstGeom prst="rect">
              <a:avLst/>
            </a:prstGeom>
          </p:spPr>
        </p:pic>
        <p:pic>
          <p:nvPicPr>
            <p:cNvPr id="84" name="图片 83"/>
            <p:cNvPicPr>
              <a:picLocks noChangeAspect="1"/>
            </p:cNvPicPr>
            <p:nvPr/>
          </p:nvPicPr>
          <p:blipFill rotWithShape="1">
            <a:blip r:embed="rId17" cstate="print">
              <a:extLst>
                <a:ext uri="{28A0092B-C50C-407E-A947-70E740481C1C}">
                  <a14:useLocalDpi xmlns:a14="http://schemas.microsoft.com/office/drawing/2010/main" val="0"/>
                </a:ext>
              </a:extLst>
            </a:blip>
            <a:srcRect l="23064" t="2586" r="24929" b="9177"/>
            <a:stretch>
              <a:fillRect/>
            </a:stretch>
          </p:blipFill>
          <p:spPr>
            <a:xfrm>
              <a:off x="9953343" y="2516432"/>
              <a:ext cx="646869" cy="857101"/>
            </a:xfrm>
            <a:prstGeom prst="rect">
              <a:avLst/>
            </a:prstGeom>
          </p:spPr>
        </p:pic>
      </p:grpSp>
      <p:pic>
        <p:nvPicPr>
          <p:cNvPr id="7" name="图片 6"/>
          <p:cNvPicPr>
            <a:picLocks noChangeAspect="1"/>
          </p:cNvPicPr>
          <p:nvPr/>
        </p:nvPicPr>
        <p:blipFill>
          <a:blip r:embed="rId18" cstate="print"/>
          <a:stretch>
            <a:fillRect/>
          </a:stretch>
        </p:blipFill>
        <p:spPr>
          <a:xfrm>
            <a:off x="8159369" y="2564904"/>
            <a:ext cx="960967" cy="700841"/>
          </a:xfrm>
          <a:prstGeom prst="rect">
            <a:avLst/>
          </a:prstGeom>
        </p:spPr>
      </p:pic>
      <p:grpSp>
        <p:nvGrpSpPr>
          <p:cNvPr id="96" name="组合 95"/>
          <p:cNvGrpSpPr/>
          <p:nvPr/>
        </p:nvGrpSpPr>
        <p:grpSpPr>
          <a:xfrm>
            <a:off x="5041933" y="1241529"/>
            <a:ext cx="1486115" cy="727482"/>
            <a:chOff x="5018463" y="1241529"/>
            <a:chExt cx="1486115" cy="727482"/>
          </a:xfrm>
        </p:grpSpPr>
        <p:pic>
          <p:nvPicPr>
            <p:cNvPr id="88" name="图片 87"/>
            <p:cNvPicPr>
              <a:picLocks noChangeAspect="1"/>
            </p:cNvPicPr>
            <p:nvPr/>
          </p:nvPicPr>
          <p:blipFill>
            <a:blip r:embed="rId19" cstate="print"/>
            <a:stretch>
              <a:fillRect/>
            </a:stretch>
          </p:blipFill>
          <p:spPr>
            <a:xfrm>
              <a:off x="5018463" y="1539176"/>
              <a:ext cx="835657" cy="429835"/>
            </a:xfrm>
            <a:prstGeom prst="rect">
              <a:avLst/>
            </a:prstGeom>
          </p:spPr>
        </p:pic>
        <p:pic>
          <p:nvPicPr>
            <p:cNvPr id="89" name="图片 88"/>
            <p:cNvPicPr>
              <a:picLocks noChangeAspect="1"/>
            </p:cNvPicPr>
            <p:nvPr/>
          </p:nvPicPr>
          <p:blipFill>
            <a:blip r:embed="rId20" cstate="print"/>
            <a:stretch>
              <a:fillRect/>
            </a:stretch>
          </p:blipFill>
          <p:spPr>
            <a:xfrm>
              <a:off x="5346633" y="1241529"/>
              <a:ext cx="772809" cy="231843"/>
            </a:xfrm>
            <a:prstGeom prst="rect">
              <a:avLst/>
            </a:prstGeom>
          </p:spPr>
        </p:pic>
        <p:pic>
          <p:nvPicPr>
            <p:cNvPr id="75" name="图片 74"/>
            <p:cNvPicPr>
              <a:picLocks noChangeAspect="1"/>
            </p:cNvPicPr>
            <p:nvPr/>
          </p:nvPicPr>
          <p:blipFill>
            <a:blip r:embed="rId21" cstate="print"/>
            <a:stretch>
              <a:fillRect/>
            </a:stretch>
          </p:blipFill>
          <p:spPr>
            <a:xfrm>
              <a:off x="5757670" y="1492437"/>
              <a:ext cx="746908" cy="472309"/>
            </a:xfrm>
            <a:prstGeom prst="rect">
              <a:avLst/>
            </a:prstGeom>
          </p:spPr>
        </p:pic>
      </p:grpSp>
      <p:pic>
        <p:nvPicPr>
          <p:cNvPr id="48" name="图片 47"/>
          <p:cNvPicPr>
            <a:picLocks noChangeAspect="1"/>
          </p:cNvPicPr>
          <p:nvPr/>
        </p:nvPicPr>
        <p:blipFill rotWithShape="1">
          <a:blip r:embed="rId22" cstate="print">
            <a:extLst>
              <a:ext uri="{28A0092B-C50C-407E-A947-70E740481C1C}">
                <a14:useLocalDpi xmlns:a14="http://schemas.microsoft.com/office/drawing/2010/main" val="0"/>
              </a:ext>
            </a:extLst>
          </a:blip>
          <a:srcRect l="28072" r="45852"/>
          <a:stretch>
            <a:fillRect/>
          </a:stretch>
        </p:blipFill>
        <p:spPr>
          <a:xfrm>
            <a:off x="4007768" y="2528336"/>
            <a:ext cx="483059" cy="900664"/>
          </a:xfrm>
          <a:prstGeom prst="rect">
            <a:avLst/>
          </a:prstGeom>
        </p:spPr>
      </p:pic>
      <p:sp>
        <p:nvSpPr>
          <p:cNvPr id="51" name="AutoShape 4"/>
          <p:cNvSpPr>
            <a:spLocks noChangeArrowheads="1"/>
          </p:cNvSpPr>
          <p:nvPr/>
        </p:nvSpPr>
        <p:spPr bwMode="gray">
          <a:xfrm>
            <a:off x="693418" y="3717777"/>
            <a:ext cx="11121727" cy="1151700"/>
          </a:xfrm>
          <a:prstGeom prst="roundRect">
            <a:avLst>
              <a:gd name="adj" fmla="val 11153"/>
            </a:avLst>
          </a:prstGeom>
          <a:solidFill>
            <a:schemeClr val="bg1">
              <a:lumMod val="95000"/>
            </a:schemeClr>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endParaRPr lang="zh-CN" altLang="zh-CN" sz="1600" kern="0" dirty="0">
              <a:solidFill>
                <a:srgbClr val="000000"/>
              </a:solidFill>
              <a:latin typeface="Calibri" pitchFamily="34" charset="0"/>
              <a:ea typeface="华文细黑"/>
              <a:cs typeface="Arial" pitchFamily="34" charset="0"/>
            </a:endParaRPr>
          </a:p>
        </p:txBody>
      </p:sp>
      <p:sp>
        <p:nvSpPr>
          <p:cNvPr id="52" name="AutoShape 5"/>
          <p:cNvSpPr>
            <a:spLocks noChangeArrowheads="1"/>
          </p:cNvSpPr>
          <p:nvPr/>
        </p:nvSpPr>
        <p:spPr bwMode="gray">
          <a:xfrm>
            <a:off x="767408" y="3933056"/>
            <a:ext cx="1547597" cy="863775"/>
          </a:xfrm>
          <a:prstGeom prst="homePlate">
            <a:avLst>
              <a:gd name="adj" fmla="val 28127"/>
            </a:avLst>
          </a:prstGeom>
          <a:solidFill>
            <a:srgbClr val="006835"/>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r>
              <a:rPr lang="en-US" altLang="zh-CN" sz="3600" b="1" kern="0" dirty="0" smtClean="0">
                <a:solidFill>
                  <a:schemeClr val="bg1"/>
                </a:solidFill>
                <a:latin typeface="Avenir Black"/>
                <a:ea typeface="微软雅黑" pitchFamily="34" charset="-122"/>
                <a:cs typeface="Avenir Black"/>
              </a:rPr>
              <a:t>2</a:t>
            </a:r>
          </a:p>
          <a:p>
            <a:pPr eaLnBrk="0" hangingPunct="0">
              <a:lnSpc>
                <a:spcPct val="90000"/>
              </a:lnSpc>
              <a:buClr>
                <a:srgbClr val="990000"/>
              </a:buClr>
              <a:buSzPct val="60000"/>
              <a:defRPr/>
            </a:pPr>
            <a:r>
              <a:rPr lang="en-US" sz="1400" b="1" kern="0" dirty="0" smtClean="0">
                <a:solidFill>
                  <a:schemeClr val="bg1"/>
                </a:solidFill>
                <a:latin typeface="Avenir Black"/>
                <a:ea typeface="微软雅黑" pitchFamily="34" charset="-122"/>
                <a:cs typeface="Avenir Black"/>
              </a:rPr>
              <a:t>EV/charger</a:t>
            </a:r>
            <a:endParaRPr lang="en-US" sz="1400" b="1" kern="0" dirty="0">
              <a:solidFill>
                <a:schemeClr val="bg1"/>
              </a:solidFill>
              <a:latin typeface="Avenir Black"/>
              <a:ea typeface="微软雅黑" pitchFamily="34" charset="-122"/>
              <a:cs typeface="Avenir Black"/>
            </a:endParaRPr>
          </a:p>
        </p:txBody>
      </p:sp>
      <p:sp>
        <p:nvSpPr>
          <p:cNvPr id="60" name="TextBox 58"/>
          <p:cNvSpPr txBox="1"/>
          <p:nvPr/>
        </p:nvSpPr>
        <p:spPr bwMode="auto">
          <a:xfrm>
            <a:off x="2567379" y="4653316"/>
            <a:ext cx="1383551" cy="253819"/>
          </a:xfrm>
          <a:prstGeom prst="rect">
            <a:avLst/>
          </a:prstGeom>
          <a:noFill/>
        </p:spPr>
        <p:txBody>
          <a:bodyPr wrap="none" lIns="68484" tIns="34242" rIns="68484" bIns="34242">
            <a:spAutoFit/>
          </a:bodyPr>
          <a:lstStyle/>
          <a:p>
            <a:pPr algn="l">
              <a:defRPr/>
            </a:pPr>
            <a:r>
              <a:rPr lang="en-US" altLang="zh-CN" sz="1200" dirty="0" smtClean="0">
                <a:solidFill>
                  <a:srgbClr val="000000"/>
                </a:solidFill>
                <a:latin typeface="Avenir Black"/>
                <a:ea typeface="微软雅黑" pitchFamily="34" charset="-122"/>
                <a:cs typeface="Avenir Black"/>
                <a:sym typeface="+mn-ea"/>
              </a:rPr>
              <a:t>DC Fast-chargers</a:t>
            </a:r>
            <a:endParaRPr lang="zh-CN" altLang="en-US" sz="1200" dirty="0">
              <a:solidFill>
                <a:srgbClr val="000000"/>
              </a:solidFill>
              <a:latin typeface="Avenir Black"/>
              <a:ea typeface="微软雅黑" pitchFamily="34" charset="-122"/>
              <a:cs typeface="Avenir Black"/>
              <a:sym typeface="+mn-ea"/>
            </a:endParaRPr>
          </a:p>
        </p:txBody>
      </p:sp>
      <p:sp>
        <p:nvSpPr>
          <p:cNvPr id="63" name="TextBox 59"/>
          <p:cNvSpPr txBox="1"/>
          <p:nvPr/>
        </p:nvSpPr>
        <p:spPr bwMode="auto">
          <a:xfrm>
            <a:off x="4079776" y="4653280"/>
            <a:ext cx="1983105" cy="262890"/>
          </a:xfrm>
          <a:prstGeom prst="rect">
            <a:avLst/>
          </a:prstGeom>
          <a:noFill/>
        </p:spPr>
        <p:txBody>
          <a:bodyPr wrap="square" lIns="68484" tIns="34242" rIns="68484" bIns="34242">
            <a:spAutoFit/>
          </a:bodyPr>
          <a:lstStyle/>
          <a:p>
            <a:pPr>
              <a:defRPr/>
            </a:pPr>
            <a:r>
              <a:rPr lang="en-US" altLang="zh-CN" sz="1200" kern="0" dirty="0" smtClean="0">
                <a:latin typeface="Avenir Black"/>
                <a:ea typeface="微软雅黑" pitchFamily="34" charset="-122"/>
                <a:cs typeface="Avenir Black"/>
              </a:rPr>
              <a:t>AC&amp;DC charging station</a:t>
            </a:r>
          </a:p>
        </p:txBody>
      </p:sp>
      <p:sp>
        <p:nvSpPr>
          <p:cNvPr id="67" name="TextBox 59"/>
          <p:cNvSpPr txBox="1"/>
          <p:nvPr/>
        </p:nvSpPr>
        <p:spPr bwMode="auto">
          <a:xfrm>
            <a:off x="7968208" y="4653549"/>
            <a:ext cx="2449366" cy="253819"/>
          </a:xfrm>
          <a:prstGeom prst="rect">
            <a:avLst/>
          </a:prstGeom>
          <a:noFill/>
        </p:spPr>
        <p:txBody>
          <a:bodyPr wrap="none" lIns="68484" tIns="34242" rIns="68484" bIns="34242">
            <a:spAutoFit/>
          </a:bodyPr>
          <a:lstStyle/>
          <a:p>
            <a:pPr>
              <a:defRPr/>
            </a:pPr>
            <a:r>
              <a:rPr lang="en-US" altLang="zh-CN" sz="1200" kern="0" dirty="0">
                <a:latin typeface="Avenir Black"/>
                <a:ea typeface="微软雅黑" pitchFamily="34" charset="-122"/>
                <a:cs typeface="Avenir Black"/>
              </a:rPr>
              <a:t>commercial AC charging </a:t>
            </a:r>
            <a:r>
              <a:rPr lang="en-US" altLang="zh-CN" sz="1200" kern="0" dirty="0" smtClean="0">
                <a:latin typeface="Avenir Black"/>
                <a:ea typeface="微软雅黑" pitchFamily="34" charset="-122"/>
                <a:cs typeface="Avenir Black"/>
              </a:rPr>
              <a:t>station</a:t>
            </a:r>
            <a:endParaRPr lang="zh-CN" altLang="en-US" sz="1200" dirty="0">
              <a:solidFill>
                <a:srgbClr val="000000"/>
              </a:solidFill>
              <a:latin typeface="Avenir Black"/>
              <a:ea typeface="微软雅黑" pitchFamily="34" charset="-122"/>
              <a:cs typeface="Avenir Black"/>
            </a:endParaRPr>
          </a:p>
        </p:txBody>
      </p:sp>
      <p:pic>
        <p:nvPicPr>
          <p:cNvPr id="70" name="Picture 2"/>
          <p:cNvPicPr>
            <a:picLocks noChangeAspect="1" noChangeArrowheads="1"/>
          </p:cNvPicPr>
          <p:nvPr/>
        </p:nvPicPr>
        <p:blipFill>
          <a:blip r:embed="rId23" cstate="print"/>
          <a:srcRect/>
          <a:stretch>
            <a:fillRect/>
          </a:stretch>
        </p:blipFill>
        <p:spPr bwMode="auto">
          <a:xfrm>
            <a:off x="10704617" y="3861048"/>
            <a:ext cx="504766" cy="296839"/>
          </a:xfrm>
          <a:prstGeom prst="rect">
            <a:avLst/>
          </a:prstGeom>
          <a:noFill/>
          <a:ln w="9525">
            <a:noFill/>
            <a:miter lim="800000"/>
            <a:headEnd/>
            <a:tailEnd/>
          </a:ln>
          <a:effectLst/>
        </p:spPr>
      </p:pic>
      <p:pic>
        <p:nvPicPr>
          <p:cNvPr id="78" name="Picture 3"/>
          <p:cNvPicPr>
            <a:picLocks noChangeAspect="1" noChangeArrowheads="1"/>
          </p:cNvPicPr>
          <p:nvPr/>
        </p:nvPicPr>
        <p:blipFill>
          <a:blip r:embed="rId24" cstate="print"/>
          <a:srcRect/>
          <a:stretch>
            <a:fillRect/>
          </a:stretch>
        </p:blipFill>
        <p:spPr bwMode="auto">
          <a:xfrm>
            <a:off x="10704512" y="4220977"/>
            <a:ext cx="491647" cy="296224"/>
          </a:xfrm>
          <a:prstGeom prst="rect">
            <a:avLst/>
          </a:prstGeom>
          <a:noFill/>
          <a:ln w="9525">
            <a:noFill/>
            <a:miter lim="800000"/>
            <a:headEnd/>
            <a:tailEnd/>
          </a:ln>
          <a:effectLst/>
        </p:spPr>
      </p:pic>
      <p:sp>
        <p:nvSpPr>
          <p:cNvPr id="79" name="TextBox 6"/>
          <p:cNvSpPr txBox="1"/>
          <p:nvPr/>
        </p:nvSpPr>
        <p:spPr>
          <a:xfrm>
            <a:off x="10344472" y="4581128"/>
            <a:ext cx="1493520" cy="287020"/>
          </a:xfrm>
          <a:prstGeom prst="rect">
            <a:avLst/>
          </a:prstGeom>
          <a:noFill/>
        </p:spPr>
        <p:txBody>
          <a:bodyPr wrap="square" rtlCol="0">
            <a:spAutoFit/>
          </a:bodyPr>
          <a:lstStyle/>
          <a:p>
            <a:pPr>
              <a:defRPr/>
            </a:pPr>
            <a:r>
              <a:rPr lang="en-US" altLang="zh-CN" sz="1200" kern="0" dirty="0" smtClean="0">
                <a:latin typeface="Avenir Black"/>
                <a:ea typeface="微软雅黑" pitchFamily="34" charset="-122"/>
                <a:cs typeface="Avenir Black"/>
              </a:rPr>
              <a:t>on-board charger</a:t>
            </a:r>
          </a:p>
        </p:txBody>
      </p:sp>
      <p:pic>
        <p:nvPicPr>
          <p:cNvPr id="85" name="图片 84"/>
          <p:cNvPicPr>
            <a:picLocks noChangeAspect="1"/>
          </p:cNvPicPr>
          <p:nvPr/>
        </p:nvPicPr>
        <p:blipFill rotWithShape="1">
          <a:blip r:embed="rId25" cstate="print"/>
          <a:srcRect r="19006"/>
          <a:stretch>
            <a:fillRect/>
          </a:stretch>
        </p:blipFill>
        <p:spPr>
          <a:xfrm>
            <a:off x="2347021" y="4015052"/>
            <a:ext cx="1690924" cy="571259"/>
          </a:xfrm>
          <a:prstGeom prst="rect">
            <a:avLst/>
          </a:prstGeom>
        </p:spPr>
      </p:pic>
      <p:pic>
        <p:nvPicPr>
          <p:cNvPr id="87" name="图片 86"/>
          <p:cNvPicPr>
            <a:picLocks noChangeAspect="1"/>
          </p:cNvPicPr>
          <p:nvPr/>
        </p:nvPicPr>
        <p:blipFill>
          <a:blip r:embed="rId26" cstate="print"/>
          <a:stretch>
            <a:fillRect/>
          </a:stretch>
        </p:blipFill>
        <p:spPr>
          <a:xfrm>
            <a:off x="4583832" y="3789040"/>
            <a:ext cx="467000" cy="918485"/>
          </a:xfrm>
          <a:prstGeom prst="rect">
            <a:avLst/>
          </a:prstGeom>
        </p:spPr>
      </p:pic>
      <p:pic>
        <p:nvPicPr>
          <p:cNvPr id="91" name="图片 90"/>
          <p:cNvPicPr/>
          <p:nvPr/>
        </p:nvPicPr>
        <p:blipFill>
          <a:blip r:embed="rId27" cstate="print"/>
          <a:srcRect l="10432" t="15698" r="46763" b="8430"/>
          <a:stretch>
            <a:fillRect/>
          </a:stretch>
        </p:blipFill>
        <p:spPr bwMode="auto">
          <a:xfrm>
            <a:off x="6456040" y="3789201"/>
            <a:ext cx="897340" cy="894313"/>
          </a:xfrm>
          <a:prstGeom prst="roundRect">
            <a:avLst>
              <a:gd name="adj" fmla="val 16667"/>
            </a:avLst>
          </a:prstGeom>
          <a:ln>
            <a:noFill/>
          </a:ln>
          <a:effectLst/>
        </p:spPr>
      </p:pic>
      <p:sp>
        <p:nvSpPr>
          <p:cNvPr id="94" name="矩形 93"/>
          <p:cNvSpPr/>
          <p:nvPr/>
        </p:nvSpPr>
        <p:spPr>
          <a:xfrm>
            <a:off x="5951984" y="4664169"/>
            <a:ext cx="2076539" cy="276999"/>
          </a:xfrm>
          <a:prstGeom prst="rect">
            <a:avLst/>
          </a:prstGeom>
        </p:spPr>
        <p:txBody>
          <a:bodyPr wrap="none">
            <a:spAutoFit/>
          </a:bodyPr>
          <a:lstStyle/>
          <a:p>
            <a:pPr>
              <a:defRPr/>
            </a:pPr>
            <a:r>
              <a:rPr lang="en-US" altLang="zh-CN" sz="1200" kern="0" dirty="0">
                <a:latin typeface="Avenir Black"/>
                <a:ea typeface="微软雅黑" pitchFamily="34" charset="-122"/>
                <a:cs typeface="Avenir Black"/>
              </a:rPr>
              <a:t>home AC charging </a:t>
            </a:r>
            <a:r>
              <a:rPr lang="en-US" altLang="zh-CN" sz="1200" kern="0" dirty="0" smtClean="0">
                <a:latin typeface="Avenir Black"/>
                <a:ea typeface="微软雅黑" pitchFamily="34" charset="-122"/>
                <a:cs typeface="Avenir Black"/>
              </a:rPr>
              <a:t>station</a:t>
            </a:r>
            <a:endParaRPr lang="en-US" altLang="zh-CN" sz="1200" kern="0" dirty="0">
              <a:latin typeface="Avenir Black"/>
              <a:ea typeface="微软雅黑" pitchFamily="34" charset="-122"/>
              <a:cs typeface="Avenir Black"/>
            </a:endParaRPr>
          </a:p>
        </p:txBody>
      </p:sp>
      <p:sp>
        <p:nvSpPr>
          <p:cNvPr id="59" name="AutoShape 4"/>
          <p:cNvSpPr>
            <a:spLocks noChangeArrowheads="1"/>
          </p:cNvSpPr>
          <p:nvPr/>
        </p:nvSpPr>
        <p:spPr bwMode="gray">
          <a:xfrm>
            <a:off x="695400" y="5013617"/>
            <a:ext cx="11118203" cy="1151700"/>
          </a:xfrm>
          <a:prstGeom prst="roundRect">
            <a:avLst>
              <a:gd name="adj" fmla="val 11153"/>
            </a:avLst>
          </a:prstGeom>
          <a:solidFill>
            <a:schemeClr val="bg1">
              <a:lumMod val="95000"/>
            </a:schemeClr>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endParaRPr lang="zh-CN" altLang="zh-CN" sz="1600" kern="0" dirty="0">
              <a:solidFill>
                <a:srgbClr val="000000"/>
              </a:solidFill>
              <a:latin typeface="Calibri" pitchFamily="34" charset="0"/>
              <a:ea typeface="华文细黑"/>
              <a:cs typeface="Arial" pitchFamily="34" charset="0"/>
            </a:endParaRPr>
          </a:p>
        </p:txBody>
      </p:sp>
      <p:sp>
        <p:nvSpPr>
          <p:cNvPr id="64" name="AutoShape 5"/>
          <p:cNvSpPr>
            <a:spLocks noChangeArrowheads="1"/>
          </p:cNvSpPr>
          <p:nvPr/>
        </p:nvSpPr>
        <p:spPr bwMode="gray">
          <a:xfrm>
            <a:off x="787096" y="5142286"/>
            <a:ext cx="1547597" cy="863775"/>
          </a:xfrm>
          <a:prstGeom prst="homePlate">
            <a:avLst>
              <a:gd name="adj" fmla="val 28127"/>
            </a:avLst>
          </a:prstGeom>
          <a:solidFill>
            <a:srgbClr val="006835"/>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r>
              <a:rPr lang="en-US" altLang="zh-CN" sz="3600" b="1" kern="0" dirty="0" smtClean="0">
                <a:solidFill>
                  <a:schemeClr val="bg1"/>
                </a:solidFill>
                <a:latin typeface="Avenir Black"/>
                <a:ea typeface="微软雅黑" pitchFamily="34" charset="-122"/>
                <a:cs typeface="Avenir Black"/>
              </a:rPr>
              <a:t>3</a:t>
            </a:r>
          </a:p>
          <a:p>
            <a:pPr eaLnBrk="0" hangingPunct="0">
              <a:lnSpc>
                <a:spcPct val="90000"/>
              </a:lnSpc>
              <a:buClr>
                <a:srgbClr val="990000"/>
              </a:buClr>
              <a:buSzPct val="60000"/>
              <a:defRPr/>
            </a:pPr>
            <a:r>
              <a:rPr lang="en-US" sz="1400" b="1" kern="0" dirty="0" smtClean="0">
                <a:solidFill>
                  <a:schemeClr val="bg1"/>
                </a:solidFill>
                <a:latin typeface="Avenir Black"/>
                <a:ea typeface="微软雅黑" pitchFamily="34" charset="-122"/>
                <a:cs typeface="Avenir Black"/>
                <a:sym typeface="+mn-ea"/>
              </a:rPr>
              <a:t>Energy S</a:t>
            </a:r>
            <a:r>
              <a:rPr lang="en-US" sz="1400" b="1" kern="0" dirty="0" smtClean="0">
                <a:solidFill>
                  <a:schemeClr val="bg1"/>
                </a:solidFill>
                <a:latin typeface="Avenir Black"/>
                <a:ea typeface="微软雅黑" pitchFamily="34" charset="-122"/>
                <a:cs typeface="Avenir Black"/>
              </a:rPr>
              <a:t>torage</a:t>
            </a:r>
          </a:p>
        </p:txBody>
      </p:sp>
      <p:pic>
        <p:nvPicPr>
          <p:cNvPr id="72" name="图片 71"/>
          <p:cNvPicPr>
            <a:picLocks noChangeAspect="1"/>
          </p:cNvPicPr>
          <p:nvPr/>
        </p:nvPicPr>
        <p:blipFill>
          <a:blip r:embed="rId28" cstate="print"/>
          <a:stretch>
            <a:fillRect/>
          </a:stretch>
        </p:blipFill>
        <p:spPr>
          <a:xfrm flipH="1">
            <a:off x="7392144" y="5085184"/>
            <a:ext cx="314771" cy="969122"/>
          </a:xfrm>
          <a:prstGeom prst="rect">
            <a:avLst/>
          </a:prstGeom>
        </p:spPr>
      </p:pic>
      <p:pic>
        <p:nvPicPr>
          <p:cNvPr id="81" name="图片 80"/>
          <p:cNvPicPr>
            <a:picLocks noChangeAspect="1"/>
          </p:cNvPicPr>
          <p:nvPr/>
        </p:nvPicPr>
        <p:blipFill>
          <a:blip r:embed="rId29" cstate="print"/>
          <a:stretch>
            <a:fillRect/>
          </a:stretch>
        </p:blipFill>
        <p:spPr>
          <a:xfrm>
            <a:off x="7824192" y="5661248"/>
            <a:ext cx="757443" cy="197655"/>
          </a:xfrm>
          <a:prstGeom prst="rect">
            <a:avLst/>
          </a:prstGeom>
        </p:spPr>
      </p:pic>
      <p:pic>
        <p:nvPicPr>
          <p:cNvPr id="82" name="图片 81"/>
          <p:cNvPicPr>
            <a:picLocks noChangeAspect="1"/>
          </p:cNvPicPr>
          <p:nvPr/>
        </p:nvPicPr>
        <p:blipFill>
          <a:blip r:embed="rId30" cstate="print"/>
          <a:stretch>
            <a:fillRect/>
          </a:stretch>
        </p:blipFill>
        <p:spPr>
          <a:xfrm>
            <a:off x="3209723" y="5040559"/>
            <a:ext cx="882470" cy="1015261"/>
          </a:xfrm>
          <a:prstGeom prst="rect">
            <a:avLst/>
          </a:prstGeom>
        </p:spPr>
      </p:pic>
      <p:sp>
        <p:nvSpPr>
          <p:cNvPr id="86" name="TextBox 6"/>
          <p:cNvSpPr txBox="1"/>
          <p:nvPr/>
        </p:nvSpPr>
        <p:spPr>
          <a:xfrm>
            <a:off x="2207568" y="5983921"/>
            <a:ext cx="2765471" cy="276999"/>
          </a:xfrm>
          <a:prstGeom prst="rect">
            <a:avLst/>
          </a:prstGeom>
          <a:noFill/>
        </p:spPr>
        <p:txBody>
          <a:bodyPr wrap="square" rtlCol="0">
            <a:spAutoFit/>
          </a:bodyPr>
          <a:lstStyle/>
          <a:p>
            <a:pPr>
              <a:defRPr/>
            </a:pPr>
            <a:r>
              <a:rPr lang="en-US" altLang="zh-CN" sz="1200" kern="0" noProof="0" dirty="0" smtClean="0">
                <a:ln>
                  <a:noFill/>
                </a:ln>
                <a:uLnTx/>
                <a:uFillTx/>
                <a:latin typeface="Avenir Black"/>
                <a:ea typeface="微软雅黑" pitchFamily="34" charset="-122"/>
                <a:cs typeface="Avenir Black"/>
                <a:sym typeface="+mn-ea"/>
              </a:rPr>
              <a:t>Bidirectional storage power supply</a:t>
            </a:r>
            <a:endParaRPr lang="zh-CN" altLang="en-US" sz="1200" kern="0" dirty="0">
              <a:latin typeface="Avenir Black"/>
              <a:ea typeface="微软雅黑" pitchFamily="34" charset="-122"/>
              <a:cs typeface="Avenir Black"/>
            </a:endParaRPr>
          </a:p>
        </p:txBody>
      </p:sp>
      <p:pic>
        <p:nvPicPr>
          <p:cNvPr id="100" name="图片 99"/>
          <p:cNvPicPr>
            <a:picLocks noChangeAspect="1"/>
          </p:cNvPicPr>
          <p:nvPr/>
        </p:nvPicPr>
        <p:blipFill rotWithShape="1">
          <a:blip r:embed="rId31" cstate="print">
            <a:extLst>
              <a:ext uri="{28A0092B-C50C-407E-A947-70E740481C1C}">
                <a14:useLocalDpi xmlns:a14="http://schemas.microsoft.com/office/drawing/2010/main" val="0"/>
              </a:ext>
            </a:extLst>
          </a:blip>
          <a:srcRect l="77759" r="9248"/>
          <a:stretch>
            <a:fillRect/>
          </a:stretch>
        </p:blipFill>
        <p:spPr>
          <a:xfrm>
            <a:off x="5357097" y="2492896"/>
            <a:ext cx="378863" cy="936104"/>
          </a:xfrm>
          <a:prstGeom prst="rect">
            <a:avLst/>
          </a:prstGeom>
        </p:spPr>
      </p:pic>
      <p:pic>
        <p:nvPicPr>
          <p:cNvPr id="101" name="图片 100"/>
          <p:cNvPicPr>
            <a:picLocks noChangeAspect="1"/>
          </p:cNvPicPr>
          <p:nvPr/>
        </p:nvPicPr>
        <p:blipFill>
          <a:blip r:embed="rId32" cstate="print"/>
          <a:stretch>
            <a:fillRect/>
          </a:stretch>
        </p:blipFill>
        <p:spPr>
          <a:xfrm>
            <a:off x="4799856" y="2869862"/>
            <a:ext cx="480375" cy="151907"/>
          </a:xfrm>
          <a:prstGeom prst="rect">
            <a:avLst/>
          </a:prstGeom>
        </p:spPr>
      </p:pic>
      <p:pic>
        <p:nvPicPr>
          <p:cNvPr id="102" name="图片 101"/>
          <p:cNvPicPr>
            <a:picLocks noChangeAspect="1"/>
          </p:cNvPicPr>
          <p:nvPr/>
        </p:nvPicPr>
        <p:blipFill>
          <a:blip r:embed="rId33" cstate="print"/>
          <a:stretch>
            <a:fillRect/>
          </a:stretch>
        </p:blipFill>
        <p:spPr>
          <a:xfrm>
            <a:off x="4826693" y="3179810"/>
            <a:ext cx="434858" cy="177182"/>
          </a:xfrm>
          <a:prstGeom prst="rect">
            <a:avLst/>
          </a:prstGeom>
        </p:spPr>
      </p:pic>
      <p:grpSp>
        <p:nvGrpSpPr>
          <p:cNvPr id="74" name="组合 73"/>
          <p:cNvGrpSpPr/>
          <p:nvPr/>
        </p:nvGrpSpPr>
        <p:grpSpPr>
          <a:xfrm>
            <a:off x="10200456" y="5085184"/>
            <a:ext cx="1080120" cy="864096"/>
            <a:chOff x="8828113" y="548680"/>
            <a:chExt cx="3028526" cy="5736790"/>
          </a:xfrm>
        </p:grpSpPr>
        <p:pic>
          <p:nvPicPr>
            <p:cNvPr id="76" name="图片 75"/>
            <p:cNvPicPr>
              <a:picLocks noChangeAspect="1"/>
            </p:cNvPicPr>
            <p:nvPr/>
          </p:nvPicPr>
          <p:blipFill rotWithShape="1">
            <a:blip r:embed="rId34" cstate="print"/>
            <a:srcRect r="-12375"/>
            <a:stretch>
              <a:fillRect/>
            </a:stretch>
          </p:blipFill>
          <p:spPr>
            <a:xfrm>
              <a:off x="8904312" y="548680"/>
              <a:ext cx="2952327" cy="5736790"/>
            </a:xfrm>
            <a:prstGeom prst="rect">
              <a:avLst/>
            </a:prstGeom>
          </p:spPr>
        </p:pic>
        <p:pic>
          <p:nvPicPr>
            <p:cNvPr id="92" name="图片 91"/>
            <p:cNvPicPr>
              <a:picLocks noChangeAspect="1"/>
            </p:cNvPicPr>
            <p:nvPr/>
          </p:nvPicPr>
          <p:blipFill>
            <a:blip r:embed="rId35" cstate="print"/>
            <a:stretch>
              <a:fillRect/>
            </a:stretch>
          </p:blipFill>
          <p:spPr>
            <a:xfrm>
              <a:off x="8832304" y="786408"/>
              <a:ext cx="447055" cy="894110"/>
            </a:xfrm>
            <a:prstGeom prst="rect">
              <a:avLst/>
            </a:prstGeom>
          </p:spPr>
        </p:pic>
        <p:pic>
          <p:nvPicPr>
            <p:cNvPr id="99" name="图片 98"/>
            <p:cNvPicPr>
              <a:picLocks noChangeAspect="1"/>
            </p:cNvPicPr>
            <p:nvPr/>
          </p:nvPicPr>
          <p:blipFill>
            <a:blip r:embed="rId36" cstate="print"/>
            <a:stretch>
              <a:fillRect/>
            </a:stretch>
          </p:blipFill>
          <p:spPr>
            <a:xfrm>
              <a:off x="8828113" y="2280952"/>
              <a:ext cx="419114" cy="875482"/>
            </a:xfrm>
            <a:prstGeom prst="rect">
              <a:avLst/>
            </a:prstGeom>
          </p:spPr>
        </p:pic>
        <p:pic>
          <p:nvPicPr>
            <p:cNvPr id="103" name="图片 102"/>
            <p:cNvPicPr>
              <a:picLocks noChangeAspect="1"/>
            </p:cNvPicPr>
            <p:nvPr/>
          </p:nvPicPr>
          <p:blipFill>
            <a:blip r:embed="rId37" cstate="print"/>
            <a:stretch>
              <a:fillRect/>
            </a:stretch>
          </p:blipFill>
          <p:spPr>
            <a:xfrm>
              <a:off x="8847163" y="3717032"/>
              <a:ext cx="400486" cy="903423"/>
            </a:xfrm>
            <a:prstGeom prst="rect">
              <a:avLst/>
            </a:prstGeom>
          </p:spPr>
        </p:pic>
        <p:pic>
          <p:nvPicPr>
            <p:cNvPr id="104" name="图片 103"/>
            <p:cNvPicPr>
              <a:picLocks noChangeAspect="1"/>
            </p:cNvPicPr>
            <p:nvPr/>
          </p:nvPicPr>
          <p:blipFill>
            <a:blip r:embed="rId38" cstate="print"/>
            <a:stretch>
              <a:fillRect/>
            </a:stretch>
          </p:blipFill>
          <p:spPr>
            <a:xfrm>
              <a:off x="8851354" y="5157192"/>
              <a:ext cx="409800" cy="884796"/>
            </a:xfrm>
            <a:prstGeom prst="rect">
              <a:avLst/>
            </a:prstGeom>
          </p:spPr>
        </p:pic>
        <p:sp>
          <p:nvSpPr>
            <p:cNvPr id="105" name="矩形 104"/>
            <p:cNvSpPr/>
            <p:nvPr/>
          </p:nvSpPr>
          <p:spPr>
            <a:xfrm>
              <a:off x="9275081" y="989240"/>
              <a:ext cx="709351" cy="6822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latin typeface="Calibri" pitchFamily="34" charset="0"/>
              </a:endParaRPr>
            </a:p>
          </p:txBody>
        </p:sp>
        <p:cxnSp>
          <p:nvCxnSpPr>
            <p:cNvPr id="106" name="直接连接符 105"/>
            <p:cNvCxnSpPr/>
            <p:nvPr/>
          </p:nvCxnSpPr>
          <p:spPr>
            <a:xfrm>
              <a:off x="9601902" y="980728"/>
              <a:ext cx="0" cy="279520"/>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cxnSp>
          <p:nvCxnSpPr>
            <p:cNvPr id="107" name="直接连接符 106"/>
            <p:cNvCxnSpPr/>
            <p:nvPr/>
          </p:nvCxnSpPr>
          <p:spPr>
            <a:xfrm>
              <a:off x="9601902" y="1400998"/>
              <a:ext cx="0" cy="279520"/>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flipV="1">
              <a:off x="9601902" y="1268760"/>
              <a:ext cx="94498" cy="144016"/>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sp>
          <p:nvSpPr>
            <p:cNvPr id="109" name="矩形 108"/>
            <p:cNvSpPr/>
            <p:nvPr/>
          </p:nvSpPr>
          <p:spPr>
            <a:xfrm>
              <a:off x="10321983" y="998289"/>
              <a:ext cx="709351" cy="6822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latin typeface="Calibri" pitchFamily="34" charset="0"/>
              </a:endParaRPr>
            </a:p>
          </p:txBody>
        </p:sp>
        <p:cxnSp>
          <p:nvCxnSpPr>
            <p:cNvPr id="110" name="直接连接符 109"/>
            <p:cNvCxnSpPr/>
            <p:nvPr/>
          </p:nvCxnSpPr>
          <p:spPr>
            <a:xfrm>
              <a:off x="10648804" y="989777"/>
              <a:ext cx="0" cy="279520"/>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cxnSp>
          <p:nvCxnSpPr>
            <p:cNvPr id="111" name="直接连接符 110"/>
            <p:cNvCxnSpPr/>
            <p:nvPr/>
          </p:nvCxnSpPr>
          <p:spPr>
            <a:xfrm>
              <a:off x="10648804" y="1410047"/>
              <a:ext cx="0" cy="279520"/>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flipV="1">
              <a:off x="10648804" y="1277809"/>
              <a:ext cx="94498" cy="144016"/>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sp>
          <p:nvSpPr>
            <p:cNvPr id="113" name="矩形 112"/>
            <p:cNvSpPr/>
            <p:nvPr/>
          </p:nvSpPr>
          <p:spPr>
            <a:xfrm>
              <a:off x="9267922" y="2395511"/>
              <a:ext cx="709351" cy="6822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latin typeface="Calibri" pitchFamily="34" charset="0"/>
              </a:endParaRPr>
            </a:p>
          </p:txBody>
        </p:sp>
        <p:cxnSp>
          <p:nvCxnSpPr>
            <p:cNvPr id="114" name="直接连接符 113"/>
            <p:cNvCxnSpPr/>
            <p:nvPr/>
          </p:nvCxnSpPr>
          <p:spPr>
            <a:xfrm>
              <a:off x="9594743" y="2386999"/>
              <a:ext cx="0" cy="279520"/>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a:off x="9594743" y="2807269"/>
              <a:ext cx="0" cy="279520"/>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cxnSp>
          <p:nvCxnSpPr>
            <p:cNvPr id="116" name="直接连接符 115"/>
            <p:cNvCxnSpPr/>
            <p:nvPr/>
          </p:nvCxnSpPr>
          <p:spPr>
            <a:xfrm flipV="1">
              <a:off x="9594743" y="2675031"/>
              <a:ext cx="94498" cy="144016"/>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sp>
          <p:nvSpPr>
            <p:cNvPr id="117" name="矩形 116"/>
            <p:cNvSpPr/>
            <p:nvPr/>
          </p:nvSpPr>
          <p:spPr>
            <a:xfrm>
              <a:off x="10321983" y="2466154"/>
              <a:ext cx="709351" cy="6822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latin typeface="Calibri" pitchFamily="34" charset="0"/>
              </a:endParaRPr>
            </a:p>
          </p:txBody>
        </p:sp>
        <p:cxnSp>
          <p:nvCxnSpPr>
            <p:cNvPr id="118" name="直接连接符 117"/>
            <p:cNvCxnSpPr/>
            <p:nvPr/>
          </p:nvCxnSpPr>
          <p:spPr>
            <a:xfrm>
              <a:off x="10648804" y="2457642"/>
              <a:ext cx="0" cy="279520"/>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cxnSp>
          <p:nvCxnSpPr>
            <p:cNvPr id="120" name="直接连接符 119"/>
            <p:cNvCxnSpPr/>
            <p:nvPr/>
          </p:nvCxnSpPr>
          <p:spPr>
            <a:xfrm>
              <a:off x="10648804" y="2877912"/>
              <a:ext cx="0" cy="279520"/>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cxnSp>
          <p:nvCxnSpPr>
            <p:cNvPr id="121" name="直接连接符 120"/>
            <p:cNvCxnSpPr/>
            <p:nvPr/>
          </p:nvCxnSpPr>
          <p:spPr>
            <a:xfrm flipV="1">
              <a:off x="10648804" y="2745674"/>
              <a:ext cx="94498" cy="144016"/>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sp>
          <p:nvSpPr>
            <p:cNvPr id="122" name="矩形 121"/>
            <p:cNvSpPr/>
            <p:nvPr/>
          </p:nvSpPr>
          <p:spPr>
            <a:xfrm>
              <a:off x="9267922" y="3924745"/>
              <a:ext cx="709351" cy="6822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latin typeface="Calibri" pitchFamily="34" charset="0"/>
              </a:endParaRPr>
            </a:p>
          </p:txBody>
        </p:sp>
        <p:cxnSp>
          <p:nvCxnSpPr>
            <p:cNvPr id="123" name="直接连接符 122"/>
            <p:cNvCxnSpPr/>
            <p:nvPr/>
          </p:nvCxnSpPr>
          <p:spPr>
            <a:xfrm>
              <a:off x="9594743" y="3916233"/>
              <a:ext cx="0" cy="279520"/>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cxnSp>
          <p:nvCxnSpPr>
            <p:cNvPr id="125" name="直接连接符 124"/>
            <p:cNvCxnSpPr/>
            <p:nvPr/>
          </p:nvCxnSpPr>
          <p:spPr>
            <a:xfrm>
              <a:off x="9594743" y="4336503"/>
              <a:ext cx="0" cy="279520"/>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cxnSp>
          <p:nvCxnSpPr>
            <p:cNvPr id="126" name="直接连接符 125"/>
            <p:cNvCxnSpPr/>
            <p:nvPr/>
          </p:nvCxnSpPr>
          <p:spPr>
            <a:xfrm flipV="1">
              <a:off x="9594743" y="4204265"/>
              <a:ext cx="94498" cy="144016"/>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sp>
          <p:nvSpPr>
            <p:cNvPr id="127" name="矩形 126"/>
            <p:cNvSpPr/>
            <p:nvPr/>
          </p:nvSpPr>
          <p:spPr>
            <a:xfrm>
              <a:off x="10321983" y="3960066"/>
              <a:ext cx="709351" cy="6822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latin typeface="Calibri" pitchFamily="34" charset="0"/>
              </a:endParaRPr>
            </a:p>
          </p:txBody>
        </p:sp>
        <p:cxnSp>
          <p:nvCxnSpPr>
            <p:cNvPr id="128" name="直接连接符 127"/>
            <p:cNvCxnSpPr/>
            <p:nvPr/>
          </p:nvCxnSpPr>
          <p:spPr>
            <a:xfrm>
              <a:off x="10648804" y="3951554"/>
              <a:ext cx="0" cy="279520"/>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cxnSp>
          <p:nvCxnSpPr>
            <p:cNvPr id="129" name="直接连接符 128"/>
            <p:cNvCxnSpPr/>
            <p:nvPr/>
          </p:nvCxnSpPr>
          <p:spPr>
            <a:xfrm>
              <a:off x="10648804" y="4371824"/>
              <a:ext cx="0" cy="279520"/>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cxnSp>
          <p:nvCxnSpPr>
            <p:cNvPr id="130" name="直接连接符 129"/>
            <p:cNvCxnSpPr/>
            <p:nvPr/>
          </p:nvCxnSpPr>
          <p:spPr>
            <a:xfrm flipV="1">
              <a:off x="10648804" y="4239586"/>
              <a:ext cx="94498" cy="144016"/>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sp>
          <p:nvSpPr>
            <p:cNvPr id="131" name="矩形 130"/>
            <p:cNvSpPr/>
            <p:nvPr/>
          </p:nvSpPr>
          <p:spPr>
            <a:xfrm>
              <a:off x="9275081" y="5379214"/>
              <a:ext cx="709351" cy="6822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latin typeface="Calibri" pitchFamily="34" charset="0"/>
              </a:endParaRPr>
            </a:p>
          </p:txBody>
        </p:sp>
        <p:cxnSp>
          <p:nvCxnSpPr>
            <p:cNvPr id="132" name="直接连接符 131"/>
            <p:cNvCxnSpPr/>
            <p:nvPr/>
          </p:nvCxnSpPr>
          <p:spPr>
            <a:xfrm>
              <a:off x="9601902" y="5370702"/>
              <a:ext cx="0" cy="279520"/>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cxnSp>
          <p:nvCxnSpPr>
            <p:cNvPr id="133" name="直接连接符 132"/>
            <p:cNvCxnSpPr/>
            <p:nvPr/>
          </p:nvCxnSpPr>
          <p:spPr>
            <a:xfrm>
              <a:off x="9601902" y="5790972"/>
              <a:ext cx="0" cy="279520"/>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cxnSp>
          <p:nvCxnSpPr>
            <p:cNvPr id="134" name="直接连接符 133"/>
            <p:cNvCxnSpPr/>
            <p:nvPr/>
          </p:nvCxnSpPr>
          <p:spPr>
            <a:xfrm flipV="1">
              <a:off x="9601902" y="5658734"/>
              <a:ext cx="94498" cy="144016"/>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sp>
          <p:nvSpPr>
            <p:cNvPr id="135" name="矩形 134"/>
            <p:cNvSpPr/>
            <p:nvPr/>
          </p:nvSpPr>
          <p:spPr>
            <a:xfrm>
              <a:off x="10321983" y="5387201"/>
              <a:ext cx="709351" cy="6822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latin typeface="Calibri" pitchFamily="34" charset="0"/>
              </a:endParaRPr>
            </a:p>
          </p:txBody>
        </p:sp>
        <p:cxnSp>
          <p:nvCxnSpPr>
            <p:cNvPr id="136" name="直接连接符 135"/>
            <p:cNvCxnSpPr/>
            <p:nvPr/>
          </p:nvCxnSpPr>
          <p:spPr>
            <a:xfrm>
              <a:off x="10648804" y="5378689"/>
              <a:ext cx="0" cy="279520"/>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cxnSp>
          <p:nvCxnSpPr>
            <p:cNvPr id="137" name="直接连接符 136"/>
            <p:cNvCxnSpPr/>
            <p:nvPr/>
          </p:nvCxnSpPr>
          <p:spPr>
            <a:xfrm>
              <a:off x="10648804" y="5798959"/>
              <a:ext cx="0" cy="279520"/>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cxnSp>
          <p:nvCxnSpPr>
            <p:cNvPr id="138" name="直接连接符 137"/>
            <p:cNvCxnSpPr/>
            <p:nvPr/>
          </p:nvCxnSpPr>
          <p:spPr>
            <a:xfrm flipV="1">
              <a:off x="10648804" y="5666721"/>
              <a:ext cx="94498" cy="144016"/>
            </a:xfrm>
            <a:prstGeom prst="line">
              <a:avLst/>
            </a:prstGeom>
            <a:ln w="12700">
              <a:solidFill>
                <a:srgbClr val="00009A"/>
              </a:solidFill>
            </a:ln>
          </p:spPr>
          <p:style>
            <a:lnRef idx="1">
              <a:schemeClr val="accent1"/>
            </a:lnRef>
            <a:fillRef idx="0">
              <a:schemeClr val="accent1"/>
            </a:fillRef>
            <a:effectRef idx="0">
              <a:schemeClr val="accent1"/>
            </a:effectRef>
            <a:fontRef idx="minor">
              <a:schemeClr val="tx1"/>
            </a:fontRef>
          </p:style>
        </p:cxnSp>
      </p:grpSp>
      <p:sp>
        <p:nvSpPr>
          <p:cNvPr id="139" name="TextBox 6"/>
          <p:cNvSpPr txBox="1"/>
          <p:nvPr/>
        </p:nvSpPr>
        <p:spPr>
          <a:xfrm>
            <a:off x="9624392" y="5949280"/>
            <a:ext cx="2462439" cy="276999"/>
          </a:xfrm>
          <a:prstGeom prst="rect">
            <a:avLst/>
          </a:prstGeom>
          <a:noFill/>
        </p:spPr>
        <p:txBody>
          <a:bodyPr wrap="square" rtlCol="0">
            <a:spAutoFit/>
          </a:bodyPr>
          <a:lstStyle/>
          <a:p>
            <a:pPr>
              <a:defRPr/>
            </a:pPr>
            <a:r>
              <a:rPr lang="en-US" altLang="zh-CN" sz="1200" kern="0" dirty="0" smtClean="0">
                <a:latin typeface="Avenir Black"/>
                <a:ea typeface="微软雅黑" pitchFamily="34" charset="-122"/>
                <a:cs typeface="Avenir Black"/>
              </a:rPr>
              <a:t>battery management system</a:t>
            </a:r>
          </a:p>
        </p:txBody>
      </p:sp>
      <p:pic>
        <p:nvPicPr>
          <p:cNvPr id="140" name="图片 139"/>
          <p:cNvPicPr>
            <a:picLocks noChangeAspect="1"/>
          </p:cNvPicPr>
          <p:nvPr/>
        </p:nvPicPr>
        <p:blipFill>
          <a:blip r:embed="rId39" cstate="print"/>
          <a:stretch>
            <a:fillRect/>
          </a:stretch>
        </p:blipFill>
        <p:spPr>
          <a:xfrm>
            <a:off x="5447928" y="5085184"/>
            <a:ext cx="576064" cy="853731"/>
          </a:xfrm>
          <a:prstGeom prst="rect">
            <a:avLst/>
          </a:prstGeom>
        </p:spPr>
      </p:pic>
      <p:sp>
        <p:nvSpPr>
          <p:cNvPr id="141" name="TextBox 6"/>
          <p:cNvSpPr txBox="1"/>
          <p:nvPr/>
        </p:nvSpPr>
        <p:spPr>
          <a:xfrm>
            <a:off x="4882491" y="5949280"/>
            <a:ext cx="2509653" cy="276999"/>
          </a:xfrm>
          <a:prstGeom prst="rect">
            <a:avLst/>
          </a:prstGeom>
          <a:noFill/>
        </p:spPr>
        <p:txBody>
          <a:bodyPr wrap="square" rtlCol="0">
            <a:spAutoFit/>
          </a:bodyPr>
          <a:lstStyle/>
          <a:p>
            <a:pPr>
              <a:defRPr/>
            </a:pPr>
            <a:r>
              <a:rPr lang="en-US" altLang="zh-CN" sz="1200" kern="0" noProof="0" dirty="0" smtClean="0">
                <a:ln>
                  <a:noFill/>
                </a:ln>
                <a:uLnTx/>
                <a:uFillTx/>
                <a:latin typeface="Avenir Black"/>
                <a:ea typeface="微软雅黑" pitchFamily="34" charset="-122"/>
                <a:cs typeface="Avenir Black"/>
                <a:sym typeface="+mn-ea"/>
              </a:rPr>
              <a:t>Bidirectional power</a:t>
            </a:r>
            <a:r>
              <a:rPr lang="zh-CN" altLang="en-US" sz="1200" kern="0" noProof="0" dirty="0" smtClean="0">
                <a:ln>
                  <a:noFill/>
                </a:ln>
                <a:uLnTx/>
                <a:uFillTx/>
                <a:latin typeface="Avenir Black"/>
                <a:ea typeface="微软雅黑" pitchFamily="34" charset="-122"/>
                <a:cs typeface="Avenir Black"/>
                <a:sym typeface="+mn-ea"/>
              </a:rPr>
              <a:t> </a:t>
            </a:r>
            <a:r>
              <a:rPr lang="en-US" altLang="zh-CN" sz="1200" kern="0" noProof="0" dirty="0" smtClean="0">
                <a:ln>
                  <a:noFill/>
                </a:ln>
                <a:uLnTx/>
                <a:uFillTx/>
                <a:latin typeface="Avenir Black"/>
                <a:ea typeface="微软雅黑" pitchFamily="34" charset="-122"/>
                <a:cs typeface="Avenir Black"/>
                <a:sym typeface="+mn-ea"/>
              </a:rPr>
              <a:t>converter</a:t>
            </a:r>
          </a:p>
        </p:txBody>
      </p:sp>
      <p:sp>
        <p:nvSpPr>
          <p:cNvPr id="142" name="矩形 141"/>
          <p:cNvSpPr/>
          <p:nvPr/>
        </p:nvSpPr>
        <p:spPr>
          <a:xfrm>
            <a:off x="7663321" y="5994789"/>
            <a:ext cx="1854332" cy="276999"/>
          </a:xfrm>
          <a:prstGeom prst="rect">
            <a:avLst/>
          </a:prstGeom>
        </p:spPr>
        <p:txBody>
          <a:bodyPr wrap="none">
            <a:spAutoFit/>
          </a:bodyPr>
          <a:lstStyle/>
          <a:p>
            <a:pPr algn="l"/>
            <a:r>
              <a:rPr lang="en-US" altLang="zh-CN" sz="1200" dirty="0">
                <a:latin typeface="Avenir Black"/>
                <a:ea typeface="微软雅黑" pitchFamily="34" charset="-122"/>
                <a:cs typeface="Avenir Black"/>
                <a:sym typeface="+mn-ea"/>
              </a:rPr>
              <a:t>energy </a:t>
            </a:r>
            <a:r>
              <a:rPr lang="en-US" altLang="zh-CN" sz="1200" dirty="0">
                <a:latin typeface="Avenir Black"/>
                <a:ea typeface="微软雅黑" pitchFamily="34" charset="-122"/>
                <a:cs typeface="Avenir Black"/>
              </a:rPr>
              <a:t>storage system</a:t>
            </a:r>
          </a:p>
        </p:txBody>
      </p:sp>
      <p:pic>
        <p:nvPicPr>
          <p:cNvPr id="143" name="图片 142"/>
          <p:cNvPicPr>
            <a:picLocks noChangeAspect="1"/>
          </p:cNvPicPr>
          <p:nvPr/>
        </p:nvPicPr>
        <p:blipFill>
          <a:blip r:embed="rId40" cstate="print"/>
          <a:stretch>
            <a:fillRect/>
          </a:stretch>
        </p:blipFill>
        <p:spPr>
          <a:xfrm>
            <a:off x="8616280" y="5013176"/>
            <a:ext cx="880951" cy="938501"/>
          </a:xfrm>
          <a:prstGeom prst="rect">
            <a:avLst/>
          </a:prstGeom>
          <a:ln>
            <a:noFill/>
          </a:ln>
          <a:effectLst/>
        </p:spPr>
      </p:pic>
      <p:grpSp>
        <p:nvGrpSpPr>
          <p:cNvPr id="144" name="组合 46"/>
          <p:cNvGrpSpPr/>
          <p:nvPr/>
        </p:nvGrpSpPr>
        <p:grpSpPr>
          <a:xfrm>
            <a:off x="8456709" y="3789040"/>
            <a:ext cx="951659" cy="868456"/>
            <a:chOff x="5048889" y="4936808"/>
            <a:chExt cx="951659" cy="940464"/>
          </a:xfrm>
        </p:grpSpPr>
        <p:pic>
          <p:nvPicPr>
            <p:cNvPr id="145" name="Picture 2" descr="E:\Leon\WORK\2015\先控-充电桩\RENDER\015.jpg"/>
            <p:cNvPicPr>
              <a:picLocks noChangeAspect="1" noChangeArrowheads="1"/>
            </p:cNvPicPr>
            <p:nvPr/>
          </p:nvPicPr>
          <p:blipFill>
            <a:blip r:embed="rId41" cstate="print"/>
            <a:stretch>
              <a:fillRect/>
            </a:stretch>
          </p:blipFill>
          <p:spPr bwMode="auto">
            <a:xfrm>
              <a:off x="5048889" y="4941168"/>
              <a:ext cx="399039" cy="936104"/>
            </a:xfrm>
            <a:prstGeom prst="rect">
              <a:avLst/>
            </a:prstGeom>
            <a:noFill/>
          </p:spPr>
        </p:pic>
        <p:pic>
          <p:nvPicPr>
            <p:cNvPr id="146" name="图片 145" descr="壁挂式竖图.jpg"/>
            <p:cNvPicPr>
              <a:picLocks noChangeAspect="1"/>
            </p:cNvPicPr>
            <p:nvPr/>
          </p:nvPicPr>
          <p:blipFill>
            <a:blip r:embed="rId42" cstate="print"/>
            <a:stretch>
              <a:fillRect/>
            </a:stretch>
          </p:blipFill>
          <p:spPr>
            <a:xfrm>
              <a:off x="5519936" y="4936808"/>
              <a:ext cx="480612" cy="940463"/>
            </a:xfrm>
            <a:prstGeom prst="rect">
              <a:avLst/>
            </a:prstGeom>
          </p:spPr>
        </p:pic>
      </p:grpSp>
      <p:pic>
        <p:nvPicPr>
          <p:cNvPr id="147" name="Picture 1"/>
          <p:cNvPicPr>
            <a:picLocks noChangeAspect="1" noChangeArrowheads="1"/>
          </p:cNvPicPr>
          <p:nvPr/>
        </p:nvPicPr>
        <p:blipFill>
          <a:blip r:embed="rId43" cstate="print"/>
          <a:stretch>
            <a:fillRect/>
          </a:stretch>
        </p:blipFill>
        <p:spPr bwMode="auto">
          <a:xfrm>
            <a:off x="5015880" y="3645024"/>
            <a:ext cx="743024" cy="990078"/>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1518592" y="1550174"/>
            <a:ext cx="5729536" cy="1737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defTabSz="-635" eaLnBrk="0" hangingPunct="0">
              <a:tabLst>
                <a:tab pos="800100" algn="l"/>
              </a:tabLst>
              <a:defRPr>
                <a:solidFill>
                  <a:schemeClr val="tx1"/>
                </a:solidFill>
                <a:latin typeface="Arial" pitchFamily="34" charset="0"/>
                <a:ea typeface="宋体" pitchFamily="2" charset="-122"/>
              </a:defRPr>
            </a:lvl1pPr>
            <a:lvl2pPr marL="742950" indent="-285750" defTabSz="-635" eaLnBrk="0" hangingPunct="0">
              <a:tabLst>
                <a:tab pos="800100" algn="l"/>
              </a:tabLst>
              <a:defRPr>
                <a:solidFill>
                  <a:schemeClr val="tx1"/>
                </a:solidFill>
                <a:latin typeface="Arial" pitchFamily="34" charset="0"/>
                <a:ea typeface="宋体" pitchFamily="2" charset="-122"/>
              </a:defRPr>
            </a:lvl2pPr>
            <a:lvl3pPr marL="1143000" indent="-228600" defTabSz="-635" eaLnBrk="0" hangingPunct="0">
              <a:tabLst>
                <a:tab pos="800100" algn="l"/>
              </a:tabLst>
              <a:defRPr>
                <a:solidFill>
                  <a:schemeClr val="tx1"/>
                </a:solidFill>
                <a:latin typeface="Arial" pitchFamily="34" charset="0"/>
                <a:ea typeface="宋体" pitchFamily="2" charset="-122"/>
              </a:defRPr>
            </a:lvl3pPr>
            <a:lvl4pPr marL="1600200" indent="-228600" defTabSz="-635" eaLnBrk="0" hangingPunct="0">
              <a:tabLst>
                <a:tab pos="800100" algn="l"/>
              </a:tabLst>
              <a:defRPr>
                <a:solidFill>
                  <a:schemeClr val="tx1"/>
                </a:solidFill>
                <a:latin typeface="Arial" pitchFamily="34" charset="0"/>
                <a:ea typeface="宋体" pitchFamily="2" charset="-122"/>
              </a:defRPr>
            </a:lvl4pPr>
            <a:lvl5pPr marL="2057400" indent="-228600" defTabSz="-635" eaLnBrk="0" hangingPunct="0">
              <a:tabLst>
                <a:tab pos="800100" algn="l"/>
              </a:tabLst>
              <a:defRPr>
                <a:solidFill>
                  <a:schemeClr val="tx1"/>
                </a:solidFill>
                <a:latin typeface="Arial" pitchFamily="34" charset="0"/>
                <a:ea typeface="宋体" pitchFamily="2" charset="-122"/>
              </a:defRPr>
            </a:lvl5pPr>
            <a:lvl6pPr marL="2514600" indent="-228600" defTabSz="-635" eaLnBrk="0" fontAlgn="base" hangingPunct="0">
              <a:spcBef>
                <a:spcPct val="0"/>
              </a:spcBef>
              <a:spcAft>
                <a:spcPct val="0"/>
              </a:spcAft>
              <a:buFont typeface="Arial" pitchFamily="34" charset="0"/>
              <a:tabLst>
                <a:tab pos="800100" algn="l"/>
              </a:tabLst>
              <a:defRPr>
                <a:solidFill>
                  <a:schemeClr val="tx1"/>
                </a:solidFill>
                <a:latin typeface="Arial" pitchFamily="34" charset="0"/>
                <a:ea typeface="宋体" pitchFamily="2" charset="-122"/>
              </a:defRPr>
            </a:lvl6pPr>
            <a:lvl7pPr marL="2971800" indent="-228600" defTabSz="-635" eaLnBrk="0" fontAlgn="base" hangingPunct="0">
              <a:spcBef>
                <a:spcPct val="0"/>
              </a:spcBef>
              <a:spcAft>
                <a:spcPct val="0"/>
              </a:spcAft>
              <a:buFont typeface="Arial" pitchFamily="34" charset="0"/>
              <a:tabLst>
                <a:tab pos="800100" algn="l"/>
              </a:tabLst>
              <a:defRPr>
                <a:solidFill>
                  <a:schemeClr val="tx1"/>
                </a:solidFill>
                <a:latin typeface="Arial" pitchFamily="34" charset="0"/>
                <a:ea typeface="宋体" pitchFamily="2" charset="-122"/>
              </a:defRPr>
            </a:lvl7pPr>
            <a:lvl8pPr marL="3429000" indent="-228600" defTabSz="-635" eaLnBrk="0" fontAlgn="base" hangingPunct="0">
              <a:spcBef>
                <a:spcPct val="0"/>
              </a:spcBef>
              <a:spcAft>
                <a:spcPct val="0"/>
              </a:spcAft>
              <a:buFont typeface="Arial" pitchFamily="34" charset="0"/>
              <a:tabLst>
                <a:tab pos="800100" algn="l"/>
              </a:tabLst>
              <a:defRPr>
                <a:solidFill>
                  <a:schemeClr val="tx1"/>
                </a:solidFill>
                <a:latin typeface="Arial" pitchFamily="34" charset="0"/>
                <a:ea typeface="宋体" pitchFamily="2" charset="-122"/>
              </a:defRPr>
            </a:lvl8pPr>
            <a:lvl9pPr marL="3886200" indent="-228600" defTabSz="-635" eaLnBrk="0" fontAlgn="base" hangingPunct="0">
              <a:spcBef>
                <a:spcPct val="0"/>
              </a:spcBef>
              <a:spcAft>
                <a:spcPct val="0"/>
              </a:spcAft>
              <a:buFont typeface="Arial" pitchFamily="34" charset="0"/>
              <a:tabLst>
                <a:tab pos="800100" algn="l"/>
              </a:tabLst>
              <a:defRPr>
                <a:solidFill>
                  <a:schemeClr val="tx1"/>
                </a:solidFill>
                <a:latin typeface="Arial" pitchFamily="34" charset="0"/>
                <a:ea typeface="宋体" pitchFamily="2" charset="-122"/>
              </a:defRPr>
            </a:lvl9pPr>
          </a:lstStyle>
          <a:p>
            <a:pPr>
              <a:lnSpc>
                <a:spcPct val="200000"/>
              </a:lnSpc>
              <a:buFont typeface="Wingdings" pitchFamily="2" charset="2"/>
              <a:buChar char="Ø"/>
            </a:pPr>
            <a:r>
              <a:rPr lang="en-US" altLang="x-none" dirty="0">
                <a:solidFill>
                  <a:srgbClr val="000000"/>
                </a:solidFill>
                <a:latin typeface="Arial" charset="0"/>
                <a:ea typeface="宋体" charset="-122"/>
                <a:sym typeface="Arial" charset="0"/>
              </a:rPr>
              <a:t>The host with main frame, vertical installation design for users free choice; rack installation, can be put into 19 inch standard network cabinet. only height 3U </a:t>
            </a:r>
            <a:endParaRPr lang="zh-CN" altLang="en-US" dirty="0"/>
          </a:p>
        </p:txBody>
      </p:sp>
      <p:pic>
        <p:nvPicPr>
          <p:cNvPr id="512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64229" y="1376709"/>
            <a:ext cx="2976562"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Box 6"/>
          <p:cNvSpPr txBox="1">
            <a:spLocks noChangeArrowheads="1"/>
          </p:cNvSpPr>
          <p:nvPr/>
        </p:nvSpPr>
        <p:spPr bwMode="auto">
          <a:xfrm>
            <a:off x="7388718" y="5723408"/>
            <a:ext cx="3571875"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en-US" altLang="zh-CN" dirty="0" smtClean="0"/>
              <a:t>Rackmount</a:t>
            </a:r>
            <a:endParaRPr lang="en-US" altLang="zh-CN" dirty="0"/>
          </a:p>
        </p:txBody>
      </p:sp>
      <p:sp>
        <p:nvSpPr>
          <p:cNvPr id="5127" name="TextBox 8"/>
          <p:cNvSpPr txBox="1">
            <a:spLocks noChangeArrowheads="1"/>
          </p:cNvSpPr>
          <p:nvPr/>
        </p:nvSpPr>
        <p:spPr bwMode="auto">
          <a:xfrm>
            <a:off x="3154511" y="5723408"/>
            <a:ext cx="1357313"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dirty="0"/>
              <a:t>Tower</a:t>
            </a:r>
          </a:p>
        </p:txBody>
      </p:sp>
      <p:sp>
        <p:nvSpPr>
          <p:cNvPr id="8" name="标题 4"/>
          <p:cNvSpPr txBox="1"/>
          <p:nvPr/>
        </p:nvSpPr>
        <p:spPr>
          <a:xfrm>
            <a:off x="623392" y="641797"/>
            <a:ext cx="10765367" cy="762000"/>
          </a:xfrm>
          <a:prstGeom prst="rect">
            <a:avLst/>
          </a:prstGeom>
        </p:spPr>
        <p:txBody>
          <a:bodyPr/>
          <a:lstStyle>
            <a:lvl1pPr algn="l" rtl="0" eaLnBrk="1" fontAlgn="base" hangingPunct="1">
              <a:spcBef>
                <a:spcPct val="0"/>
              </a:spcBef>
              <a:spcAft>
                <a:spcPct val="0"/>
              </a:spcAft>
              <a:defRPr sz="3200" b="1">
                <a:solidFill>
                  <a:srgbClr val="72B633"/>
                </a:solidFill>
                <a:latin typeface="+mj-lt"/>
                <a:ea typeface="+mj-ea"/>
                <a:cs typeface="+mj-cs"/>
              </a:defRPr>
            </a:lvl1pPr>
            <a:lvl2pPr algn="l" rtl="0" eaLnBrk="1" fontAlgn="base" hangingPunct="1">
              <a:spcBef>
                <a:spcPct val="0"/>
              </a:spcBef>
              <a:spcAft>
                <a:spcPct val="0"/>
              </a:spcAft>
              <a:defRPr sz="3200" b="1">
                <a:solidFill>
                  <a:srgbClr val="72B633"/>
                </a:solidFill>
                <a:latin typeface="Arial" pitchFamily="34" charset="0"/>
                <a:ea typeface="宋体" pitchFamily="2" charset="-122"/>
              </a:defRPr>
            </a:lvl2pPr>
            <a:lvl3pPr algn="l" rtl="0" eaLnBrk="1" fontAlgn="base" hangingPunct="1">
              <a:spcBef>
                <a:spcPct val="0"/>
              </a:spcBef>
              <a:spcAft>
                <a:spcPct val="0"/>
              </a:spcAft>
              <a:defRPr sz="3200" b="1">
                <a:solidFill>
                  <a:srgbClr val="72B633"/>
                </a:solidFill>
                <a:latin typeface="Arial" pitchFamily="34" charset="0"/>
                <a:ea typeface="宋体" pitchFamily="2" charset="-122"/>
              </a:defRPr>
            </a:lvl3pPr>
            <a:lvl4pPr algn="l" rtl="0" eaLnBrk="1" fontAlgn="base" hangingPunct="1">
              <a:spcBef>
                <a:spcPct val="0"/>
              </a:spcBef>
              <a:spcAft>
                <a:spcPct val="0"/>
              </a:spcAft>
              <a:defRPr sz="3200" b="1">
                <a:solidFill>
                  <a:srgbClr val="72B633"/>
                </a:solidFill>
                <a:latin typeface="Arial" pitchFamily="34" charset="0"/>
                <a:ea typeface="宋体" pitchFamily="2" charset="-122"/>
              </a:defRPr>
            </a:lvl4pPr>
            <a:lvl5pPr algn="l" rtl="0" eaLnBrk="1" fontAlgn="base" hangingPunct="1">
              <a:spcBef>
                <a:spcPct val="0"/>
              </a:spcBef>
              <a:spcAft>
                <a:spcPct val="0"/>
              </a:spcAft>
              <a:defRPr sz="3200" b="1">
                <a:solidFill>
                  <a:srgbClr val="72B633"/>
                </a:solidFill>
                <a:latin typeface="Arial" pitchFamily="34" charset="0"/>
                <a:ea typeface="宋体" pitchFamily="2" charset="-122"/>
              </a:defRPr>
            </a:lvl5pPr>
            <a:lvl6pPr marL="457200" algn="l" rtl="0" eaLnBrk="1" fontAlgn="base" hangingPunct="1">
              <a:spcBef>
                <a:spcPct val="0"/>
              </a:spcBef>
              <a:spcAft>
                <a:spcPct val="0"/>
              </a:spcAft>
              <a:defRPr sz="3200" b="1">
                <a:solidFill>
                  <a:srgbClr val="72B633"/>
                </a:solidFill>
                <a:latin typeface="Arial" pitchFamily="34" charset="0"/>
                <a:ea typeface="宋体" pitchFamily="2" charset="-122"/>
              </a:defRPr>
            </a:lvl6pPr>
            <a:lvl7pPr marL="914400" algn="l" rtl="0" eaLnBrk="1" fontAlgn="base" hangingPunct="1">
              <a:spcBef>
                <a:spcPct val="0"/>
              </a:spcBef>
              <a:spcAft>
                <a:spcPct val="0"/>
              </a:spcAft>
              <a:defRPr sz="3200" b="1">
                <a:solidFill>
                  <a:srgbClr val="72B633"/>
                </a:solidFill>
                <a:latin typeface="Arial" pitchFamily="34" charset="0"/>
                <a:ea typeface="宋体" pitchFamily="2" charset="-122"/>
              </a:defRPr>
            </a:lvl7pPr>
            <a:lvl8pPr marL="1371600" algn="l" rtl="0" eaLnBrk="1" fontAlgn="base" hangingPunct="1">
              <a:spcBef>
                <a:spcPct val="0"/>
              </a:spcBef>
              <a:spcAft>
                <a:spcPct val="0"/>
              </a:spcAft>
              <a:defRPr sz="3200" b="1">
                <a:solidFill>
                  <a:srgbClr val="72B633"/>
                </a:solidFill>
                <a:latin typeface="Arial" pitchFamily="34" charset="0"/>
                <a:ea typeface="宋体" pitchFamily="2" charset="-122"/>
              </a:defRPr>
            </a:lvl8pPr>
            <a:lvl9pPr marL="1828800" algn="l" rtl="0" eaLnBrk="1" fontAlgn="base" hangingPunct="1">
              <a:spcBef>
                <a:spcPct val="0"/>
              </a:spcBef>
              <a:spcAft>
                <a:spcPct val="0"/>
              </a:spcAft>
              <a:defRPr sz="3200" b="1">
                <a:solidFill>
                  <a:srgbClr val="72B633"/>
                </a:solidFill>
                <a:latin typeface="Arial" pitchFamily="34" charset="0"/>
                <a:ea typeface="宋体" pitchFamily="2" charset="-122"/>
              </a:defRPr>
            </a:lvl9pPr>
          </a:lstStyle>
          <a:p>
            <a:pPr eaLnBrk="0" hangingPunct="0">
              <a:lnSpc>
                <a:spcPct val="130000"/>
              </a:lnSpc>
              <a:defRPr/>
            </a:pPr>
            <a:r>
              <a:rPr lang="en-US" altLang="zh-CN" sz="3200" kern="0" dirty="0">
                <a:solidFill>
                  <a:srgbClr val="006835"/>
                </a:solidFill>
                <a:latin typeface="Calibri" pitchFamily="34" charset="0"/>
                <a:ea typeface="黑体" pitchFamily="49" charset="-122"/>
              </a:rPr>
              <a:t>DSP series UPS features</a:t>
            </a:r>
            <a:endParaRPr lang="zh-CN" altLang="en-US" sz="3200" kern="0" dirty="0">
              <a:solidFill>
                <a:srgbClr val="006835"/>
              </a:solidFill>
              <a:latin typeface="Calibri" pitchFamily="34" charset="0"/>
              <a:ea typeface="黑体" pitchFamily="49" charset="-122"/>
            </a:endParaRPr>
          </a:p>
        </p:txBody>
      </p:sp>
      <p:pic>
        <p:nvPicPr>
          <p:cNvPr id="9" name="Picture 6" descr="E:\图片\DSP\DSP渲染图131113\1205渲染\DSP图片\3U-LCD-V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7980" y="3284984"/>
            <a:ext cx="2138553" cy="2352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E:\图片\DSP\DSP渲染图131113\1205渲染\DSP图片\DSP-30_40KVA副本.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35760" y="3286594"/>
            <a:ext cx="2808312" cy="2351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103031" y="0"/>
            <a:ext cx="7840451" cy="4508927"/>
          </a:xfrm>
          <a:prstGeom prst="rect">
            <a:avLst/>
          </a:prstGeom>
          <a:noFill/>
        </p:spPr>
        <p:txBody>
          <a:bodyPr vert="horz" wrap="square" rtlCol="0">
            <a:noAutofit/>
          </a:bodyPr>
          <a:lstStyle/>
          <a:p>
            <a:pPr defTabSz="-635">
              <a:tabLst>
                <a:tab pos="4662170" algn="l"/>
              </a:tabLst>
            </a:pPr>
            <a:r>
              <a:rPr lang="en-US" altLang="zh-CN" sz="28700" spc="400" dirty="0" smtClean="0">
                <a:solidFill>
                  <a:srgbClr val="006835"/>
                </a:solidFill>
                <a:latin typeface="Impact" pitchFamily="34" charset="0"/>
                <a:ea typeface="Orbitron" panose="02000000000000000000" pitchFamily="2" charset="0"/>
              </a:rPr>
              <a:t>DPJ</a:t>
            </a:r>
            <a:endParaRPr lang="zh-CN" altLang="en-US" sz="28700" spc="400" dirty="0">
              <a:solidFill>
                <a:srgbClr val="006835"/>
              </a:solidFill>
              <a:latin typeface="Impact" pitchFamily="34" charset="0"/>
              <a:ea typeface="Orbitron" panose="02000000000000000000" pitchFamily="2" charset="0"/>
            </a:endParaRPr>
          </a:p>
        </p:txBody>
      </p:sp>
      <p:sp>
        <p:nvSpPr>
          <p:cNvPr id="14" name="文本框 13"/>
          <p:cNvSpPr txBox="1"/>
          <p:nvPr/>
        </p:nvSpPr>
        <p:spPr>
          <a:xfrm>
            <a:off x="5304227" y="3213390"/>
            <a:ext cx="5820785" cy="646331"/>
          </a:xfrm>
          <a:prstGeom prst="rect">
            <a:avLst/>
          </a:prstGeom>
          <a:noFill/>
        </p:spPr>
        <p:txBody>
          <a:bodyPr vert="horz" wrap="none" rtlCol="0">
            <a:noAutofit/>
          </a:bodyPr>
          <a:lstStyle/>
          <a:p>
            <a:pPr algn="l" eaLnBrk="0" fontAlgn="base" hangingPunct="0">
              <a:spcBef>
                <a:spcPct val="0"/>
              </a:spcBef>
              <a:spcAft>
                <a:spcPct val="0"/>
              </a:spcAft>
            </a:pPr>
            <a:r>
              <a:rPr lang="en-US" sz="3200" b="1" dirty="0" smtClean="0">
                <a:solidFill>
                  <a:srgbClr val="006835"/>
                </a:solidFill>
                <a:latin typeface="Calibri" pitchFamily="34" charset="0"/>
                <a:ea typeface="黑体" pitchFamily="49" charset="-122"/>
                <a:cs typeface="+mj-cs"/>
              </a:rPr>
              <a:t>series modular Integration of power</a:t>
            </a:r>
          </a:p>
          <a:p>
            <a:pPr algn="l" eaLnBrk="0" fontAlgn="base" hangingPunct="0">
              <a:spcBef>
                <a:spcPct val="0"/>
              </a:spcBef>
              <a:spcAft>
                <a:spcPct val="0"/>
              </a:spcAft>
            </a:pPr>
            <a:r>
              <a:rPr lang="en-US" sz="3200" b="1" dirty="0" smtClean="0">
                <a:solidFill>
                  <a:srgbClr val="006835"/>
                </a:solidFill>
                <a:latin typeface="Calibri" pitchFamily="34" charset="0"/>
                <a:ea typeface="黑体" pitchFamily="49" charset="-122"/>
                <a:cs typeface="+mj-cs"/>
              </a:rPr>
              <a:t>distribution system</a:t>
            </a:r>
          </a:p>
        </p:txBody>
      </p:sp>
      <p:sp>
        <p:nvSpPr>
          <p:cNvPr id="15" name="文本框 14"/>
          <p:cNvSpPr txBox="1"/>
          <p:nvPr/>
        </p:nvSpPr>
        <p:spPr>
          <a:xfrm>
            <a:off x="5061397" y="4316027"/>
            <a:ext cx="7130603" cy="2007500"/>
          </a:xfrm>
          <a:prstGeom prst="rect">
            <a:avLst/>
          </a:prstGeom>
          <a:noFill/>
        </p:spPr>
        <p:txBody>
          <a:bodyPr wrap="square" rtlCol="0">
            <a:noAutofit/>
          </a:bodyPr>
          <a:lstStyle/>
          <a:p>
            <a:pPr>
              <a:lnSpc>
                <a:spcPct val="150000"/>
              </a:lnSpc>
            </a:pPr>
            <a:r>
              <a:rPr lang="zh-CN" altLang="en-US" sz="1400" dirty="0" smtClean="0">
                <a:latin typeface="Calibri" pitchFamily="34" charset="0"/>
              </a:rPr>
              <a:t>SICON </a:t>
            </a:r>
            <a:r>
              <a:rPr lang="zh-CN" altLang="en-US" sz="1400" dirty="0">
                <a:latin typeface="Calibri" pitchFamily="34" charset="0"/>
              </a:rPr>
              <a:t>DPJ series intelligent modular power distribution system (IMPDS) provides safe, manageable, scalable, maintenance input and output power distribution solution for UPS. We have Input &amp; output IMPDS and output IMPDS. The IMPDS can real detect various index of the outlet optimize the cable management. The modular structure outlet switch supports online expansion and maintenance, and simplifies the installation and commission</a:t>
            </a:r>
            <a:r>
              <a:rPr lang="en-US" altLang="zh-CN" sz="1400" dirty="0">
                <a:latin typeface="Calibri" pitchFamily="34" charset="0"/>
              </a:rPr>
              <a:t>.</a:t>
            </a:r>
          </a:p>
        </p:txBody>
      </p:sp>
      <p:cxnSp>
        <p:nvCxnSpPr>
          <p:cNvPr id="16" name="直接连接符 15"/>
          <p:cNvCxnSpPr/>
          <p:nvPr/>
        </p:nvCxnSpPr>
        <p:spPr>
          <a:xfrm>
            <a:off x="5226757" y="4198513"/>
            <a:ext cx="6664047" cy="0"/>
          </a:xfrm>
          <a:prstGeom prst="line">
            <a:avLst/>
          </a:prstGeom>
          <a:ln>
            <a:solidFill>
              <a:srgbClr val="006835"/>
            </a:solidFill>
          </a:ln>
        </p:spPr>
        <p:style>
          <a:lnRef idx="3">
            <a:schemeClr val="accent3"/>
          </a:lnRef>
          <a:fillRef idx="0">
            <a:schemeClr val="accent3"/>
          </a:fillRef>
          <a:effectRef idx="2">
            <a:schemeClr val="accent3"/>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3392" y="365125"/>
            <a:ext cx="10515600" cy="1325563"/>
          </a:xfrm>
        </p:spPr>
        <p:txBody>
          <a:bodyPr>
            <a:normAutofit/>
          </a:bodyPr>
          <a:lstStyle/>
          <a:p>
            <a:pPr eaLnBrk="0" fontAlgn="base" hangingPunct="0">
              <a:lnSpc>
                <a:spcPct val="130000"/>
              </a:lnSpc>
              <a:spcAft>
                <a:spcPct val="0"/>
              </a:spcAft>
              <a:defRPr/>
            </a:pPr>
            <a:r>
              <a:rPr lang="en-US" altLang="zh-CN" sz="3200" b="1" kern="0" dirty="0">
                <a:solidFill>
                  <a:srgbClr val="006835"/>
                </a:solidFill>
                <a:latin typeface="Calibri" pitchFamily="34" charset="0"/>
                <a:ea typeface="黑体" pitchFamily="49" charset="-122"/>
              </a:rPr>
              <a:t>DPJ</a:t>
            </a:r>
            <a:r>
              <a:rPr lang="zh-CN" altLang="en-US" sz="3200" b="1" kern="0" dirty="0">
                <a:solidFill>
                  <a:srgbClr val="006835"/>
                </a:solidFill>
                <a:latin typeface="Calibri" pitchFamily="34" charset="0"/>
                <a:ea typeface="黑体" pitchFamily="49" charset="-122"/>
              </a:rPr>
              <a:t> </a:t>
            </a:r>
            <a:r>
              <a:rPr lang="en-US" altLang="zh-CN" sz="3200" b="1" kern="0" dirty="0">
                <a:solidFill>
                  <a:srgbClr val="006835"/>
                </a:solidFill>
                <a:latin typeface="Calibri" pitchFamily="34" charset="0"/>
                <a:ea typeface="黑体" pitchFamily="49" charset="-122"/>
              </a:rPr>
              <a:t>model</a:t>
            </a:r>
          </a:p>
        </p:txBody>
      </p:sp>
      <p:sp>
        <p:nvSpPr>
          <p:cNvPr id="6" name="矩形 5"/>
          <p:cNvSpPr/>
          <p:nvPr/>
        </p:nvSpPr>
        <p:spPr>
          <a:xfrm>
            <a:off x="982135" y="4101584"/>
            <a:ext cx="4901565" cy="1325880"/>
          </a:xfrm>
          <a:prstGeom prst="rect">
            <a:avLst/>
          </a:prstGeom>
        </p:spPr>
        <p:txBody>
          <a:bodyPr wrap="none">
            <a:spAutoFit/>
          </a:bodyPr>
          <a:lstStyle/>
          <a:p>
            <a:pPr marL="285750" indent="-285750">
              <a:lnSpc>
                <a:spcPct val="150000"/>
              </a:lnSpc>
              <a:buFont typeface="Wingdings" pitchFamily="2" charset="2"/>
              <a:buChar char="l"/>
            </a:pPr>
            <a:r>
              <a:rPr lang="en-US" altLang="zh-CN" dirty="0" smtClean="0">
                <a:latin typeface="Calibri" pitchFamily="34" charset="0"/>
              </a:rPr>
              <a:t>system capacity：160A/200A/250A/300A/400A</a:t>
            </a:r>
            <a:endParaRPr lang="en-US" altLang="zh-CN" sz="2000" dirty="0" smtClean="0">
              <a:latin typeface="Calibri" pitchFamily="34" charset="0"/>
            </a:endParaRPr>
          </a:p>
          <a:p>
            <a:pPr marL="285750" indent="-285750">
              <a:lnSpc>
                <a:spcPct val="150000"/>
              </a:lnSpc>
              <a:buFont typeface="Wingdings" pitchFamily="2" charset="2"/>
              <a:buChar char="l"/>
            </a:pPr>
            <a:r>
              <a:rPr lang="en-US" altLang="zh-CN" dirty="0" smtClean="0">
                <a:latin typeface="Calibri" pitchFamily="34" charset="0"/>
              </a:rPr>
              <a:t>dimension：600*1000*2000 W*D*H (mm)</a:t>
            </a:r>
            <a:endParaRPr lang="en-US" altLang="zh-CN" sz="2000" dirty="0" smtClean="0">
              <a:latin typeface="Calibri" pitchFamily="34" charset="0"/>
            </a:endParaRPr>
          </a:p>
          <a:p>
            <a:pPr marL="285750" indent="-285750">
              <a:lnSpc>
                <a:spcPct val="150000"/>
              </a:lnSpc>
              <a:buFont typeface="Wingdings" pitchFamily="2" charset="2"/>
              <a:buChar char="l"/>
            </a:pPr>
            <a:r>
              <a:rPr lang="en-US" altLang="zh-CN" dirty="0" smtClean="0">
                <a:latin typeface="Calibri" pitchFamily="34" charset="0"/>
              </a:rPr>
              <a:t>weight: about 300kg</a:t>
            </a:r>
          </a:p>
        </p:txBody>
      </p:sp>
      <p:sp>
        <p:nvSpPr>
          <p:cNvPr id="11" name="圆角矩形 10"/>
          <p:cNvSpPr/>
          <p:nvPr/>
        </p:nvSpPr>
        <p:spPr bwMode="auto">
          <a:xfrm>
            <a:off x="982135" y="2143368"/>
            <a:ext cx="2806700" cy="1034047"/>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vert="horz" wrap="square" lIns="0" tIns="0" rIns="0" bIns="0" numCol="1" rtlCol="0" anchor="ctr" anchorCtr="0" compatLnSpc="1"/>
          <a:lstStyle/>
          <a:p>
            <a:pPr algn="ctr" fontAlgn="auto">
              <a:spcBef>
                <a:spcPts val="0"/>
              </a:spcBef>
              <a:spcAft>
                <a:spcPts val="0"/>
              </a:spcAft>
              <a:buClr>
                <a:srgbClr val="CC9900"/>
              </a:buClr>
              <a:buFontTx/>
              <a:buNone/>
            </a:pPr>
            <a:endParaRPr lang="zh-CN" altLang="en-US" kern="0">
              <a:solidFill>
                <a:prstClr val="black"/>
              </a:solidFill>
              <a:latin typeface="+mn-ea"/>
            </a:endParaRPr>
          </a:p>
        </p:txBody>
      </p:sp>
      <p:sp>
        <p:nvSpPr>
          <p:cNvPr id="12" name="矩形 11"/>
          <p:cNvSpPr/>
          <p:nvPr/>
        </p:nvSpPr>
        <p:spPr>
          <a:xfrm>
            <a:off x="969435" y="2476563"/>
            <a:ext cx="2916615" cy="368300"/>
          </a:xfrm>
          <a:prstGeom prst="rect">
            <a:avLst/>
          </a:prstGeom>
        </p:spPr>
        <p:txBody>
          <a:bodyPr wrap="square">
            <a:spAutoFit/>
          </a:bodyPr>
          <a:lstStyle/>
          <a:p>
            <a:r>
              <a:rPr lang="en-US" altLang="zh-CN" b="1" dirty="0" smtClean="0">
                <a:latin typeface="Calibri" pitchFamily="34" charset="0"/>
              </a:rPr>
              <a:t>DPJ-160/200/250/300/400</a:t>
            </a:r>
            <a:endParaRPr lang="zh-CN" altLang="en-US" b="1" dirty="0">
              <a:latin typeface="Calibri" pitchFamily="34" charset="0"/>
            </a:endParaRPr>
          </a:p>
        </p:txBody>
      </p:sp>
      <p:pic>
        <p:nvPicPr>
          <p:cNvPr id="7" name="图片 6"/>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20000"/>
                    </a14:imgEffect>
                    <a14:imgEffect>
                      <a14:sharpenSoften amount="25000"/>
                    </a14:imgEffect>
                  </a14:imgLayer>
                </a14:imgProps>
              </a:ext>
              <a:ext uri="{28A0092B-C50C-407E-A947-70E740481C1C}">
                <a14:useLocalDpi xmlns:a14="http://schemas.microsoft.com/office/drawing/2010/main" val="0"/>
              </a:ext>
            </a:extLst>
          </a:blip>
          <a:srcRect l="28072" r="45852"/>
          <a:stretch>
            <a:fillRect/>
          </a:stretch>
        </p:blipFill>
        <p:spPr>
          <a:xfrm>
            <a:off x="8112224" y="620688"/>
            <a:ext cx="2748530" cy="59492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103031" y="0"/>
            <a:ext cx="7840451" cy="4508927"/>
          </a:xfrm>
          <a:prstGeom prst="rect">
            <a:avLst/>
          </a:prstGeom>
          <a:noFill/>
        </p:spPr>
        <p:txBody>
          <a:bodyPr vert="horz" wrap="square" rtlCol="0">
            <a:noAutofit/>
          </a:bodyPr>
          <a:lstStyle/>
          <a:p>
            <a:pPr defTabSz="-635">
              <a:tabLst>
                <a:tab pos="4662170" algn="l"/>
              </a:tabLst>
            </a:pPr>
            <a:r>
              <a:rPr lang="en-US" altLang="zh-CN" sz="28700" spc="400" dirty="0" smtClean="0">
                <a:solidFill>
                  <a:srgbClr val="006835"/>
                </a:solidFill>
                <a:latin typeface="Impact" pitchFamily="34" charset="0"/>
                <a:ea typeface="Orbitron" panose="02000000000000000000" pitchFamily="2" charset="0"/>
              </a:rPr>
              <a:t>DPQ</a:t>
            </a:r>
            <a:endParaRPr lang="zh-CN" altLang="en-US" sz="28700" spc="400" dirty="0">
              <a:solidFill>
                <a:srgbClr val="006835"/>
              </a:solidFill>
              <a:latin typeface="Impact" pitchFamily="34" charset="0"/>
              <a:ea typeface="Orbitron" panose="02000000000000000000" pitchFamily="2" charset="0"/>
            </a:endParaRPr>
          </a:p>
        </p:txBody>
      </p:sp>
      <p:sp>
        <p:nvSpPr>
          <p:cNvPr id="14" name="文本框 13"/>
          <p:cNvSpPr txBox="1"/>
          <p:nvPr/>
        </p:nvSpPr>
        <p:spPr>
          <a:xfrm>
            <a:off x="6069965" y="3344545"/>
            <a:ext cx="5528310" cy="646430"/>
          </a:xfrm>
          <a:prstGeom prst="rect">
            <a:avLst/>
          </a:prstGeom>
          <a:noFill/>
        </p:spPr>
        <p:txBody>
          <a:bodyPr vert="horz" wrap="none" rtlCol="0">
            <a:noAutofit/>
          </a:bodyPr>
          <a:lstStyle/>
          <a:p>
            <a:pPr eaLnBrk="0" fontAlgn="base" hangingPunct="0">
              <a:spcBef>
                <a:spcPct val="0"/>
              </a:spcBef>
              <a:spcAft>
                <a:spcPct val="0"/>
              </a:spcAft>
            </a:pPr>
            <a:r>
              <a:rPr lang="en-US" altLang="zh-CN" sz="3600" b="1" dirty="0" smtClean="0">
                <a:solidFill>
                  <a:srgbClr val="006835"/>
                </a:solidFill>
                <a:latin typeface="Calibri" pitchFamily="34" charset="0"/>
                <a:ea typeface="黑体" pitchFamily="49" charset="-122"/>
                <a:cs typeface="+mj-cs"/>
              </a:rPr>
              <a:t>series static transfer switch</a:t>
            </a:r>
          </a:p>
        </p:txBody>
      </p:sp>
      <p:sp>
        <p:nvSpPr>
          <p:cNvPr id="15" name="文本框 14"/>
          <p:cNvSpPr txBox="1"/>
          <p:nvPr/>
        </p:nvSpPr>
        <p:spPr>
          <a:xfrm>
            <a:off x="5663952" y="4316027"/>
            <a:ext cx="6528048" cy="2007500"/>
          </a:xfrm>
          <a:prstGeom prst="rect">
            <a:avLst/>
          </a:prstGeom>
          <a:noFill/>
        </p:spPr>
        <p:txBody>
          <a:bodyPr wrap="square" rtlCol="0">
            <a:noAutofit/>
          </a:bodyPr>
          <a:lstStyle/>
          <a:p>
            <a:pPr>
              <a:lnSpc>
                <a:spcPct val="150000"/>
              </a:lnSpc>
            </a:pPr>
            <a:r>
              <a:rPr lang="en-US" altLang="zh-CN" sz="1200" dirty="0" smtClean="0"/>
              <a:t>DPQ series STS (Static Transfer Switch) solution provides an automatic, seamless transfer between your business-critical load and the outputs of two independent UPS Systems in a dual-bus power configuration.</a:t>
            </a:r>
            <a:endParaRPr lang="zh-CN" altLang="en-US" sz="1200" dirty="0">
              <a:latin typeface="Calibri" pitchFamily="34" charset="0"/>
            </a:endParaRPr>
          </a:p>
        </p:txBody>
      </p:sp>
      <p:cxnSp>
        <p:nvCxnSpPr>
          <p:cNvPr id="16" name="直接连接符 15"/>
          <p:cNvCxnSpPr/>
          <p:nvPr/>
        </p:nvCxnSpPr>
        <p:spPr>
          <a:xfrm>
            <a:off x="5226757" y="4198513"/>
            <a:ext cx="6664047" cy="0"/>
          </a:xfrm>
          <a:prstGeom prst="line">
            <a:avLst/>
          </a:prstGeom>
          <a:ln>
            <a:solidFill>
              <a:srgbClr val="006835"/>
            </a:solidFill>
          </a:ln>
        </p:spPr>
        <p:style>
          <a:lnRef idx="3">
            <a:schemeClr val="accent3"/>
          </a:lnRef>
          <a:fillRef idx="0">
            <a:schemeClr val="accent3"/>
          </a:fillRef>
          <a:effectRef idx="2">
            <a:schemeClr val="accent3"/>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a:xfrm>
            <a:off x="551384" y="428016"/>
            <a:ext cx="10436682" cy="871537"/>
          </a:xfrm>
        </p:spPr>
        <p:txBody>
          <a:bodyPr>
            <a:normAutofit/>
          </a:bodyPr>
          <a:lstStyle/>
          <a:p>
            <a:pPr eaLnBrk="0" fontAlgn="base" hangingPunct="0">
              <a:lnSpc>
                <a:spcPct val="130000"/>
              </a:lnSpc>
              <a:spcAft>
                <a:spcPct val="0"/>
              </a:spcAft>
              <a:buFont typeface="Arial" pitchFamily="34" charset="0"/>
              <a:defRPr/>
            </a:pPr>
            <a:r>
              <a:rPr lang="en-US" altLang="zh-CN" sz="3200" b="1" kern="0" dirty="0">
                <a:solidFill>
                  <a:srgbClr val="006835"/>
                </a:solidFill>
                <a:latin typeface="Calibri" pitchFamily="34" charset="0"/>
                <a:ea typeface="黑体" pitchFamily="49" charset="-122"/>
              </a:rPr>
              <a:t>DPQ</a:t>
            </a:r>
            <a:r>
              <a:rPr lang="zh-CN" altLang="en-US" sz="3200" b="1" kern="0" dirty="0">
                <a:solidFill>
                  <a:srgbClr val="006835"/>
                </a:solidFill>
                <a:latin typeface="Calibri" pitchFamily="34" charset="0"/>
                <a:ea typeface="黑体" pitchFamily="49" charset="-122"/>
              </a:rPr>
              <a:t> </a:t>
            </a:r>
            <a:r>
              <a:rPr lang="en-US" altLang="zh-CN" sz="3200" b="1" kern="0" dirty="0">
                <a:solidFill>
                  <a:srgbClr val="006835"/>
                </a:solidFill>
                <a:latin typeface="Calibri" pitchFamily="34" charset="0"/>
                <a:ea typeface="黑体" pitchFamily="49" charset="-122"/>
              </a:rPr>
              <a:t>series Static transfer switch</a:t>
            </a:r>
          </a:p>
        </p:txBody>
      </p:sp>
      <p:sp>
        <p:nvSpPr>
          <p:cNvPr id="5" name="矩形 4"/>
          <p:cNvSpPr/>
          <p:nvPr/>
        </p:nvSpPr>
        <p:spPr>
          <a:xfrm>
            <a:off x="640080" y="5013325"/>
            <a:ext cx="8504555" cy="502920"/>
          </a:xfrm>
          <a:prstGeom prst="rect">
            <a:avLst/>
          </a:prstGeom>
        </p:spPr>
        <p:txBody>
          <a:bodyPr wrap="square">
            <a:spAutoFit/>
          </a:bodyPr>
          <a:lstStyle/>
          <a:p>
            <a:pPr fontAlgn="base">
              <a:lnSpc>
                <a:spcPct val="150000"/>
              </a:lnSpc>
              <a:spcBef>
                <a:spcPct val="20000"/>
              </a:spcBef>
              <a:spcAft>
                <a:spcPct val="0"/>
              </a:spcAft>
              <a:defRPr/>
            </a:pPr>
            <a:r>
              <a:rPr lang="en-US" altLang="zh-CN" kern="100" dirty="0">
                <a:latin typeface="Calibri" pitchFamily="34" charset="0"/>
                <a:cs typeface="Times New Roman" pitchFamily="18" charset="0"/>
              </a:rPr>
              <a:t>adopting AC contactor and SCR parallel transfer technology,</a:t>
            </a:r>
            <a:r>
              <a:rPr lang="en-US" kern="100" dirty="0">
                <a:latin typeface="Calibri" pitchFamily="34" charset="0"/>
                <a:cs typeface="Times New Roman" pitchFamily="18" charset="0"/>
              </a:rPr>
              <a:t>transfer time less than</a:t>
            </a:r>
            <a:r>
              <a:rPr lang="zh-CN" altLang="en-US" kern="100" dirty="0">
                <a:latin typeface="Calibri" pitchFamily="34" charset="0"/>
                <a:cs typeface="Times New Roman" pitchFamily="18" charset="0"/>
              </a:rPr>
              <a:t> </a:t>
            </a:r>
            <a:r>
              <a:rPr lang="en-US" altLang="zh-CN" kern="100" dirty="0">
                <a:latin typeface="Calibri" pitchFamily="34" charset="0"/>
                <a:cs typeface="Times New Roman" pitchFamily="18" charset="0"/>
              </a:rPr>
              <a:t>5ms</a:t>
            </a:r>
            <a:endParaRPr lang="zh-CN" altLang="en-US" kern="100" dirty="0">
              <a:latin typeface="Calibri" pitchFamily="34" charset="0"/>
              <a:cs typeface="Times New Roman" pitchFamily="18" charset="0"/>
            </a:endParaRPr>
          </a:p>
        </p:txBody>
      </p:sp>
      <p:pic>
        <p:nvPicPr>
          <p:cNvPr id="4" name="图片 3"/>
          <p:cNvPicPr>
            <a:picLocks noChangeAspect="1"/>
          </p:cNvPicPr>
          <p:nvPr/>
        </p:nvPicPr>
        <p:blipFill>
          <a:blip r:embed="rId2" cstate="print"/>
          <a:stretch>
            <a:fillRect/>
          </a:stretch>
        </p:blipFill>
        <p:spPr>
          <a:xfrm>
            <a:off x="3042726" y="1299176"/>
            <a:ext cx="6441744" cy="342920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72330" y="395008"/>
            <a:ext cx="10436682" cy="871537"/>
          </a:xfrm>
        </p:spPr>
        <p:txBody>
          <a:bodyPr>
            <a:normAutofit/>
          </a:bodyPr>
          <a:lstStyle/>
          <a:p>
            <a:pPr eaLnBrk="0" fontAlgn="base" hangingPunct="0">
              <a:lnSpc>
                <a:spcPct val="130000"/>
              </a:lnSpc>
              <a:spcAft>
                <a:spcPct val="0"/>
              </a:spcAft>
              <a:buFont typeface="Arial" pitchFamily="34" charset="0"/>
              <a:defRPr/>
            </a:pPr>
            <a:r>
              <a:rPr lang="en-US" altLang="zh-CN" sz="3200" b="1" kern="0" dirty="0">
                <a:solidFill>
                  <a:srgbClr val="006835"/>
                </a:solidFill>
                <a:latin typeface="Calibri" pitchFamily="34" charset="0"/>
                <a:ea typeface="黑体" pitchFamily="49" charset="-122"/>
              </a:rPr>
              <a:t>DPQ</a:t>
            </a:r>
            <a:r>
              <a:rPr lang="zh-CN" altLang="en-US" sz="3200" b="1" kern="0" dirty="0">
                <a:solidFill>
                  <a:srgbClr val="006835"/>
                </a:solidFill>
                <a:latin typeface="Calibri" pitchFamily="34" charset="0"/>
                <a:ea typeface="黑体" pitchFamily="49" charset="-122"/>
              </a:rPr>
              <a:t> </a:t>
            </a:r>
            <a:r>
              <a:rPr lang="en-US" altLang="zh-CN" sz="3200" b="1" kern="0" dirty="0">
                <a:solidFill>
                  <a:srgbClr val="006835"/>
                </a:solidFill>
                <a:latin typeface="Calibri" pitchFamily="34" charset="0"/>
                <a:ea typeface="黑体" pitchFamily="49" charset="-122"/>
              </a:rPr>
              <a:t>model </a:t>
            </a:r>
          </a:p>
        </p:txBody>
      </p:sp>
      <p:sp>
        <p:nvSpPr>
          <p:cNvPr id="6" name="矩形 5"/>
          <p:cNvSpPr/>
          <p:nvPr/>
        </p:nvSpPr>
        <p:spPr>
          <a:xfrm>
            <a:off x="994835" y="3110364"/>
            <a:ext cx="4126230" cy="914400"/>
          </a:xfrm>
          <a:prstGeom prst="rect">
            <a:avLst/>
          </a:prstGeom>
        </p:spPr>
        <p:txBody>
          <a:bodyPr wrap="none">
            <a:spAutoFit/>
          </a:bodyPr>
          <a:lstStyle/>
          <a:p>
            <a:pPr marL="285750" indent="-285750">
              <a:lnSpc>
                <a:spcPct val="150000"/>
              </a:lnSpc>
              <a:buFont typeface="Wingdings" pitchFamily="2" charset="2"/>
              <a:buChar char="l"/>
            </a:pPr>
            <a:r>
              <a:rPr lang="en-US" altLang="zh-CN" dirty="0">
                <a:latin typeface="Calibri" pitchFamily="34" charset="0"/>
              </a:rPr>
              <a:t>system </a:t>
            </a:r>
            <a:r>
              <a:rPr lang="zh-CN" altLang="en-US" dirty="0">
                <a:latin typeface="Calibri" pitchFamily="34" charset="0"/>
              </a:rPr>
              <a:t>capacity：10A/20A/32</a:t>
            </a:r>
            <a:r>
              <a:rPr lang="zh-CN" altLang="en-US" dirty="0" smtClean="0">
                <a:latin typeface="Calibri" pitchFamily="34" charset="0"/>
              </a:rPr>
              <a:t>A</a:t>
            </a:r>
            <a:endParaRPr lang="en-US" altLang="zh-CN" dirty="0" smtClean="0">
              <a:latin typeface="Calibri" pitchFamily="34" charset="0"/>
            </a:endParaRPr>
          </a:p>
          <a:p>
            <a:pPr marL="285750" indent="-285750">
              <a:lnSpc>
                <a:spcPct val="150000"/>
              </a:lnSpc>
              <a:buFont typeface="Wingdings" pitchFamily="2" charset="2"/>
              <a:buChar char="l"/>
            </a:pPr>
            <a:r>
              <a:rPr lang="zh-CN" altLang="en-US" dirty="0">
                <a:latin typeface="Calibri" pitchFamily="34" charset="0"/>
              </a:rPr>
              <a:t>dimension：</a:t>
            </a:r>
            <a:r>
              <a:rPr lang="en-US" altLang="zh-CN" dirty="0">
                <a:latin typeface="Calibri" pitchFamily="34" charset="0"/>
              </a:rPr>
              <a:t>440*380*44 W*D*H (mm</a:t>
            </a:r>
            <a:r>
              <a:rPr lang="en-US" altLang="zh-CN" dirty="0" smtClean="0">
                <a:latin typeface="Calibri" pitchFamily="34" charset="0"/>
              </a:rPr>
              <a:t>)</a:t>
            </a:r>
          </a:p>
        </p:txBody>
      </p:sp>
      <p:pic>
        <p:nvPicPr>
          <p:cNvPr id="310273" name="Picture 1" descr="E:\先控英文网站\网站内容\产品资料-英文+图\DPQ\DPQ11图\DPQ11-1U.jpg"/>
          <p:cNvPicPr>
            <a:picLocks noChangeAspect="1" noChangeArrowheads="1"/>
          </p:cNvPicPr>
          <p:nvPr/>
        </p:nvPicPr>
        <p:blipFill>
          <a:blip r:embed="rId2" cstate="print"/>
          <a:srcRect l="16667" t="33862" r="6945" b="38361"/>
          <a:stretch>
            <a:fillRect/>
          </a:stretch>
        </p:blipFill>
        <p:spPr bwMode="auto">
          <a:xfrm>
            <a:off x="983432" y="4293096"/>
            <a:ext cx="3960440" cy="1440160"/>
          </a:xfrm>
          <a:prstGeom prst="rect">
            <a:avLst/>
          </a:prstGeom>
          <a:noFill/>
        </p:spPr>
      </p:pic>
      <p:sp>
        <p:nvSpPr>
          <p:cNvPr id="8" name="矩形 7"/>
          <p:cNvSpPr/>
          <p:nvPr/>
        </p:nvSpPr>
        <p:spPr>
          <a:xfrm>
            <a:off x="6456040" y="1958236"/>
            <a:ext cx="4956357" cy="923330"/>
          </a:xfrm>
          <a:prstGeom prst="rect">
            <a:avLst/>
          </a:prstGeom>
        </p:spPr>
        <p:txBody>
          <a:bodyPr wrap="none">
            <a:spAutoFit/>
          </a:bodyPr>
          <a:lstStyle/>
          <a:p>
            <a:pPr marL="285750" indent="-285750">
              <a:lnSpc>
                <a:spcPct val="150000"/>
              </a:lnSpc>
              <a:buFont typeface="Wingdings" pitchFamily="2" charset="2"/>
              <a:buChar char="l"/>
            </a:pPr>
            <a:r>
              <a:rPr lang="en-US" altLang="zh-CN" dirty="0">
                <a:latin typeface="Calibri" pitchFamily="34" charset="0"/>
              </a:rPr>
              <a:t>system </a:t>
            </a:r>
            <a:r>
              <a:rPr lang="zh-CN" altLang="en-US" dirty="0" smtClean="0">
                <a:latin typeface="Calibri" pitchFamily="34" charset="0"/>
              </a:rPr>
              <a:t>capacity：</a:t>
            </a:r>
            <a:r>
              <a:rPr lang="en-US" altLang="zh-CN" dirty="0" smtClean="0">
                <a:latin typeface="Calibri" pitchFamily="34" charset="0"/>
              </a:rPr>
              <a:t>100</a:t>
            </a:r>
            <a:r>
              <a:rPr lang="zh-CN" altLang="en-US" dirty="0" smtClean="0">
                <a:latin typeface="Calibri" pitchFamily="34" charset="0"/>
              </a:rPr>
              <a:t>A/</a:t>
            </a:r>
            <a:r>
              <a:rPr lang="en-US" altLang="zh-CN" dirty="0" smtClean="0">
                <a:latin typeface="Calibri" pitchFamily="34" charset="0"/>
              </a:rPr>
              <a:t>160</a:t>
            </a:r>
            <a:r>
              <a:rPr lang="zh-CN" altLang="en-US" dirty="0" smtClean="0">
                <a:latin typeface="Calibri" pitchFamily="34" charset="0"/>
              </a:rPr>
              <a:t>A/</a:t>
            </a:r>
            <a:r>
              <a:rPr lang="en-US" altLang="zh-CN" dirty="0" smtClean="0">
                <a:latin typeface="Calibri" pitchFamily="34" charset="0"/>
              </a:rPr>
              <a:t>200</a:t>
            </a:r>
            <a:r>
              <a:rPr lang="zh-CN" altLang="en-US" dirty="0" smtClean="0">
                <a:latin typeface="Calibri" pitchFamily="34" charset="0"/>
              </a:rPr>
              <a:t>A</a:t>
            </a:r>
            <a:r>
              <a:rPr lang="en-US" altLang="zh-CN" dirty="0" smtClean="0">
                <a:latin typeface="Calibri" pitchFamily="34" charset="0"/>
              </a:rPr>
              <a:t>/250A/400A</a:t>
            </a:r>
          </a:p>
          <a:p>
            <a:pPr marL="285750" indent="-285750">
              <a:lnSpc>
                <a:spcPct val="150000"/>
              </a:lnSpc>
              <a:buFont typeface="Wingdings" pitchFamily="2" charset="2"/>
              <a:buChar char="l"/>
            </a:pPr>
            <a:r>
              <a:rPr lang="zh-CN" altLang="en-US" dirty="0" smtClean="0">
                <a:latin typeface="Calibri" pitchFamily="34" charset="0"/>
              </a:rPr>
              <a:t>dimension：</a:t>
            </a:r>
            <a:r>
              <a:rPr lang="en-US" altLang="zh-CN" dirty="0" smtClean="0">
                <a:latin typeface="Calibri" pitchFamily="34" charset="0"/>
              </a:rPr>
              <a:t>600*800*1400W*D*H </a:t>
            </a:r>
            <a:r>
              <a:rPr lang="en-US" altLang="zh-CN" dirty="0">
                <a:latin typeface="Calibri" pitchFamily="34" charset="0"/>
              </a:rPr>
              <a:t>(mm</a:t>
            </a:r>
            <a:r>
              <a:rPr lang="en-US" altLang="zh-CN" dirty="0" smtClean="0">
                <a:latin typeface="Calibri" pitchFamily="34" charset="0"/>
              </a:rPr>
              <a:t>)</a:t>
            </a:r>
          </a:p>
        </p:txBody>
      </p:sp>
      <p:pic>
        <p:nvPicPr>
          <p:cNvPr id="10" name="图片 9"/>
          <p:cNvPicPr>
            <a:picLocks noChangeAspect="1"/>
          </p:cNvPicPr>
          <p:nvPr/>
        </p:nvPicPr>
        <p:blipFill>
          <a:blip r:embed="rId3" cstate="print"/>
          <a:stretch>
            <a:fillRect/>
          </a:stretch>
        </p:blipFill>
        <p:spPr>
          <a:xfrm>
            <a:off x="7176120" y="2924944"/>
            <a:ext cx="1728192" cy="3173266"/>
          </a:xfrm>
          <a:prstGeom prst="rect">
            <a:avLst/>
          </a:prstGeom>
        </p:spPr>
      </p:pic>
      <p:sp>
        <p:nvSpPr>
          <p:cNvPr id="9" name="标题 1"/>
          <p:cNvSpPr txBox="1"/>
          <p:nvPr/>
        </p:nvSpPr>
        <p:spPr>
          <a:xfrm>
            <a:off x="623392" y="2348880"/>
            <a:ext cx="10436682" cy="871537"/>
          </a:xfrm>
          <a:prstGeom prst="rect">
            <a:avLst/>
          </a:prstGeom>
        </p:spPr>
        <p:txBody>
          <a:bodyPr vert="horz" lIns="91440" tIns="45720" rIns="91440" bIns="45720" rtlCol="0" anchor="ctr">
            <a:normAutofit/>
          </a:bodyPr>
          <a:lstStyle/>
          <a:p>
            <a:pPr marL="0" marR="0" lvl="0" indent="0" algn="l" defTabSz="914400" rtl="0" eaLnBrk="0" fontAlgn="base" latinLnBrk="0" hangingPunct="0">
              <a:lnSpc>
                <a:spcPct val="130000"/>
              </a:lnSpc>
              <a:spcBef>
                <a:spcPct val="0"/>
              </a:spcBef>
              <a:spcAft>
                <a:spcPct val="0"/>
              </a:spcAft>
              <a:buClrTx/>
              <a:buSzTx/>
              <a:buFont typeface="Arial" pitchFamily="34" charset="0"/>
              <a:buNone/>
              <a:defRPr/>
            </a:pPr>
            <a:r>
              <a:rPr kumimoji="0" lang="en-US" altLang="zh-CN" sz="3200" b="1" i="0" u="none" strike="noStrike" kern="0" cap="none" spc="0" normalizeH="0" baseline="0" noProof="0" dirty="0" smtClean="0">
                <a:ln>
                  <a:noFill/>
                </a:ln>
                <a:solidFill>
                  <a:srgbClr val="006835"/>
                </a:solidFill>
                <a:effectLst/>
                <a:uLnTx/>
                <a:uFillTx/>
                <a:latin typeface="Calibri" pitchFamily="34" charset="0"/>
                <a:ea typeface="黑体" pitchFamily="49" charset="-122"/>
                <a:cs typeface="+mj-cs"/>
              </a:rPr>
              <a:t>     DPQ 11</a:t>
            </a:r>
            <a:endParaRPr kumimoji="0" lang="en-US" altLang="zh-CN" sz="3200" b="1" i="0" u="none" strike="noStrike" kern="0" cap="none" spc="0" normalizeH="0" baseline="0" noProof="0" dirty="0">
              <a:ln>
                <a:noFill/>
              </a:ln>
              <a:solidFill>
                <a:srgbClr val="006835"/>
              </a:solidFill>
              <a:effectLst/>
              <a:uLnTx/>
              <a:uFillTx/>
              <a:latin typeface="Calibri" pitchFamily="34" charset="0"/>
              <a:ea typeface="黑体" pitchFamily="49" charset="-122"/>
              <a:cs typeface="+mj-cs"/>
            </a:endParaRPr>
          </a:p>
        </p:txBody>
      </p:sp>
      <p:sp>
        <p:nvSpPr>
          <p:cNvPr id="11" name="标题 1"/>
          <p:cNvSpPr txBox="1"/>
          <p:nvPr/>
        </p:nvSpPr>
        <p:spPr>
          <a:xfrm>
            <a:off x="6096000" y="1124744"/>
            <a:ext cx="10436682" cy="871537"/>
          </a:xfrm>
          <a:prstGeom prst="rect">
            <a:avLst/>
          </a:prstGeom>
        </p:spPr>
        <p:txBody>
          <a:bodyPr vert="horz" lIns="91440" tIns="45720" rIns="91440" bIns="45720" rtlCol="0" anchor="ctr">
            <a:normAutofit/>
          </a:bodyPr>
          <a:lstStyle/>
          <a:p>
            <a:pPr marL="0" marR="0" lvl="0" indent="0" algn="l" defTabSz="914400" rtl="0" eaLnBrk="0" fontAlgn="base" latinLnBrk="0" hangingPunct="0">
              <a:lnSpc>
                <a:spcPct val="130000"/>
              </a:lnSpc>
              <a:spcBef>
                <a:spcPct val="0"/>
              </a:spcBef>
              <a:spcAft>
                <a:spcPct val="0"/>
              </a:spcAft>
              <a:buClrTx/>
              <a:buSzTx/>
              <a:buFont typeface="Arial" pitchFamily="34" charset="0"/>
              <a:buNone/>
              <a:defRPr/>
            </a:pPr>
            <a:r>
              <a:rPr kumimoji="0" lang="en-US" altLang="zh-CN" sz="3200" b="1" i="0" u="none" strike="noStrike" kern="0" cap="none" spc="0" normalizeH="0" baseline="0" noProof="0" dirty="0" smtClean="0">
                <a:ln>
                  <a:noFill/>
                </a:ln>
                <a:solidFill>
                  <a:srgbClr val="006835"/>
                </a:solidFill>
                <a:effectLst/>
                <a:uLnTx/>
                <a:uFillTx/>
                <a:latin typeface="Calibri" pitchFamily="34" charset="0"/>
                <a:ea typeface="黑体" pitchFamily="49" charset="-122"/>
                <a:cs typeface="+mj-cs"/>
              </a:rPr>
              <a:t>     DPQ 33</a:t>
            </a:r>
            <a:endParaRPr kumimoji="0" lang="en-US" altLang="zh-CN" sz="3200" b="1" i="0" u="none" strike="noStrike" kern="0" cap="none" spc="0" normalizeH="0" baseline="0" noProof="0" dirty="0">
              <a:ln>
                <a:noFill/>
              </a:ln>
              <a:solidFill>
                <a:srgbClr val="006835"/>
              </a:solidFill>
              <a:effectLst/>
              <a:uLnTx/>
              <a:uFillTx/>
              <a:latin typeface="Calibri" pitchFamily="34" charset="0"/>
              <a:ea typeface="黑体" pitchFamily="49" charset="-122"/>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a:xfrm>
            <a:off x="586740" y="338455"/>
            <a:ext cx="3023870" cy="871220"/>
          </a:xfrm>
        </p:spPr>
        <p:txBody>
          <a:bodyPr>
            <a:normAutofit/>
          </a:bodyPr>
          <a:lstStyle/>
          <a:p>
            <a:pPr eaLnBrk="0" fontAlgn="base" hangingPunct="0">
              <a:lnSpc>
                <a:spcPct val="130000"/>
              </a:lnSpc>
              <a:spcAft>
                <a:spcPct val="0"/>
              </a:spcAft>
              <a:buFont typeface="Arial" pitchFamily="34" charset="0"/>
              <a:defRPr/>
            </a:pPr>
            <a:r>
              <a:rPr lang="en-US" altLang="zh-CN" sz="3200" b="1" kern="0" dirty="0">
                <a:solidFill>
                  <a:srgbClr val="006835"/>
                </a:solidFill>
                <a:latin typeface="Calibri" pitchFamily="34" charset="0"/>
                <a:ea typeface="黑体" pitchFamily="49" charset="-122"/>
              </a:rPr>
              <a:t>Features</a:t>
            </a:r>
          </a:p>
        </p:txBody>
      </p:sp>
      <p:grpSp>
        <p:nvGrpSpPr>
          <p:cNvPr id="3" name="Group 5"/>
          <p:cNvGrpSpPr/>
          <p:nvPr/>
        </p:nvGrpSpPr>
        <p:grpSpPr bwMode="auto">
          <a:xfrm>
            <a:off x="6870383" y="813725"/>
            <a:ext cx="4948311" cy="4724070"/>
            <a:chOff x="889" y="819"/>
            <a:chExt cx="2955" cy="2868"/>
          </a:xfrm>
        </p:grpSpPr>
        <p:pic>
          <p:nvPicPr>
            <p:cNvPr id="42" name="Picture 75" descr="IMG_0179- copy"/>
            <p:cNvPicPr>
              <a:picLocks noChangeAspect="1" noChangeArrowheads="1"/>
            </p:cNvPicPr>
            <p:nvPr/>
          </p:nvPicPr>
          <p:blipFill>
            <a:blip r:embed="rId3" cstate="print">
              <a:extLst>
                <a:ext uri="{28A0092B-C50C-407E-A947-70E740481C1C}">
                  <a14:useLocalDpi xmlns:a14="http://schemas.microsoft.com/office/drawing/2010/main" val="0"/>
                </a:ext>
              </a:extLst>
            </a:blip>
            <a:srcRect l="20241" t="5392" r="27032" b="8133"/>
            <a:stretch>
              <a:fillRect/>
            </a:stretch>
          </p:blipFill>
          <p:spPr bwMode="auto">
            <a:xfrm>
              <a:off x="2212" y="2921"/>
              <a:ext cx="298" cy="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9"/>
            <p:cNvGrpSpPr/>
            <p:nvPr/>
          </p:nvGrpSpPr>
          <p:grpSpPr bwMode="auto">
            <a:xfrm>
              <a:off x="3036" y="819"/>
              <a:ext cx="808" cy="606"/>
              <a:chOff x="2002" y="821"/>
              <a:chExt cx="808" cy="606"/>
            </a:xfrm>
          </p:grpSpPr>
          <p:sp>
            <p:nvSpPr>
              <p:cNvPr id="75" name="Text Box 13"/>
              <p:cNvSpPr txBox="1">
                <a:spLocks noChangeArrowheads="1"/>
              </p:cNvSpPr>
              <p:nvPr/>
            </p:nvSpPr>
            <p:spPr bwMode="auto">
              <a:xfrm>
                <a:off x="2211" y="1006"/>
                <a:ext cx="599"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b="1">
                    <a:solidFill>
                      <a:srgbClr val="3C18A2"/>
                    </a:solidFill>
                    <a:latin typeface="Arial" pitchFamily="34" charset="0"/>
                    <a:ea typeface="Hei" pitchFamily="18" charset="-122"/>
                  </a:defRPr>
                </a:lvl1pPr>
                <a:lvl2pPr marL="742950" indent="-285750" eaLnBrk="0" hangingPunct="0">
                  <a:defRPr sz="2400" b="1">
                    <a:solidFill>
                      <a:srgbClr val="3C18A2"/>
                    </a:solidFill>
                    <a:latin typeface="Arial" pitchFamily="34" charset="0"/>
                    <a:ea typeface="Hei" pitchFamily="18" charset="-122"/>
                  </a:defRPr>
                </a:lvl2pPr>
                <a:lvl3pPr marL="1143000" indent="-228600" eaLnBrk="0" hangingPunct="0">
                  <a:defRPr sz="2400" b="1">
                    <a:solidFill>
                      <a:srgbClr val="3C18A2"/>
                    </a:solidFill>
                    <a:latin typeface="Arial" pitchFamily="34" charset="0"/>
                    <a:ea typeface="Hei" pitchFamily="18" charset="-122"/>
                  </a:defRPr>
                </a:lvl3pPr>
                <a:lvl4pPr marL="1600200" indent="-228600" eaLnBrk="0" hangingPunct="0">
                  <a:defRPr sz="2400" b="1">
                    <a:solidFill>
                      <a:srgbClr val="3C18A2"/>
                    </a:solidFill>
                    <a:latin typeface="Arial" pitchFamily="34" charset="0"/>
                    <a:ea typeface="Hei" pitchFamily="18" charset="-122"/>
                  </a:defRPr>
                </a:lvl4pPr>
                <a:lvl5pPr marL="2057400" indent="-228600" eaLnBrk="0" hangingPunct="0">
                  <a:defRPr sz="2400" b="1">
                    <a:solidFill>
                      <a:srgbClr val="3C18A2"/>
                    </a:solidFill>
                    <a:latin typeface="Arial" pitchFamily="34" charset="0"/>
                    <a:ea typeface="Hei" pitchFamily="18" charset="-122"/>
                  </a:defRPr>
                </a:lvl5pPr>
                <a:lvl6pPr marL="25146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6pPr>
                <a:lvl7pPr marL="29718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7pPr>
                <a:lvl8pPr marL="34290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8pPr>
                <a:lvl9pPr marL="38862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9pPr>
              </a:lstStyle>
              <a:p>
                <a:pPr fontAlgn="base">
                  <a:lnSpc>
                    <a:spcPct val="100000"/>
                  </a:lnSpc>
                  <a:spcBef>
                    <a:spcPct val="0"/>
                  </a:spcBef>
                </a:pPr>
                <a:r>
                  <a:rPr kumimoji="1" lang="en-US" altLang="zh-CN" sz="1000">
                    <a:solidFill>
                      <a:schemeClr val="tx1"/>
                    </a:solidFill>
                    <a:latin typeface="Calibri" pitchFamily="34" charset="0"/>
                    <a:ea typeface="宋体" pitchFamily="2" charset="-122"/>
                  </a:rPr>
                  <a:t>input cabinet</a:t>
                </a:r>
              </a:p>
            </p:txBody>
          </p:sp>
          <p:pic>
            <p:nvPicPr>
              <p:cNvPr id="76"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02" y="821"/>
                <a:ext cx="202" cy="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 name="Line 14"/>
              <p:cNvSpPr>
                <a:spLocks noChangeShapeType="1"/>
              </p:cNvSpPr>
              <p:nvPr/>
            </p:nvSpPr>
            <p:spPr bwMode="auto">
              <a:xfrm rot="5400000" flipV="1">
                <a:off x="2024" y="1342"/>
                <a:ext cx="169" cy="0"/>
              </a:xfrm>
              <a:prstGeom prst="line">
                <a:avLst/>
              </a:prstGeom>
              <a:noFill/>
              <a:ln w="76200">
                <a:solidFill>
                  <a:schemeClr val="accent2"/>
                </a:solidFill>
                <a:round/>
                <a:tailEnd type="triangle" w="med" len="med"/>
              </a:ln>
              <a:extLst>
                <a:ext uri="{909E8E84-426E-40dd-AFC4-6F175D3DCCD1}">
                  <a14:hiddenFill xmlns:a14="http://schemas.microsoft.com/office/drawing/2010/main">
                    <a:noFill/>
                  </a14:hiddenFill>
                </a:ext>
              </a:extLst>
            </p:spPr>
            <p:txBody>
              <a:bodyPr>
                <a:spAutoFit/>
              </a:bodyPr>
              <a:lstStyle/>
              <a:p>
                <a:endParaRPr lang="zh-CN" altLang="en-US"/>
              </a:p>
            </p:txBody>
          </p:sp>
        </p:grpSp>
        <p:sp>
          <p:nvSpPr>
            <p:cNvPr id="44" name="Text Box 72"/>
            <p:cNvSpPr txBox="1">
              <a:spLocks noChangeArrowheads="1"/>
            </p:cNvSpPr>
            <p:nvPr/>
          </p:nvSpPr>
          <p:spPr bwMode="auto">
            <a:xfrm>
              <a:off x="2427" y="2846"/>
              <a:ext cx="456" cy="148"/>
            </a:xfrm>
            <a:prstGeom prst="rect">
              <a:avLst/>
            </a:prstGeom>
            <a:noFill/>
            <a:ln w="12700" algn="ctr">
              <a:noFill/>
              <a:miter lim="800000"/>
            </a:ln>
            <a:effectLst/>
          </p:spPr>
          <p:txBody>
            <a:bodyPr>
              <a:spAutoFit/>
            </a:bodyPr>
            <a:lstStyle/>
            <a:p>
              <a:pPr eaLnBrk="0" hangingPunct="0">
                <a:lnSpc>
                  <a:spcPct val="100000"/>
                </a:lnSpc>
                <a:spcBef>
                  <a:spcPct val="0"/>
                </a:spcBef>
                <a:defRPr/>
              </a:pPr>
              <a:r>
                <a:rPr lang="en-US" sz="1000" dirty="0">
                  <a:solidFill>
                    <a:schemeClr val="tx1"/>
                  </a:solidFill>
                  <a:effectLst>
                    <a:outerShdw blurRad="38100" dist="38100" dir="2700000" algn="tl">
                      <a:srgbClr val="C0C0C0"/>
                    </a:outerShdw>
                  </a:effectLst>
                  <a:latin typeface="Calibri" pitchFamily="34" charset="0"/>
                  <a:ea typeface="宋体" pitchFamily="2" charset="-122"/>
                </a:rPr>
                <a:t>DPJ</a:t>
              </a:r>
            </a:p>
          </p:txBody>
        </p:sp>
        <p:grpSp>
          <p:nvGrpSpPr>
            <p:cNvPr id="5" name="Group 15"/>
            <p:cNvGrpSpPr/>
            <p:nvPr/>
          </p:nvGrpSpPr>
          <p:grpSpPr bwMode="auto">
            <a:xfrm>
              <a:off x="2545" y="2983"/>
              <a:ext cx="1111" cy="567"/>
              <a:chOff x="3079" y="3313"/>
              <a:chExt cx="1111" cy="567"/>
            </a:xfrm>
          </p:grpSpPr>
          <p:sp>
            <p:nvSpPr>
              <p:cNvPr id="65" name="Line 41"/>
              <p:cNvSpPr>
                <a:spLocks noChangeShapeType="1"/>
              </p:cNvSpPr>
              <p:nvPr/>
            </p:nvSpPr>
            <p:spPr bwMode="auto">
              <a:xfrm>
                <a:off x="3243" y="3313"/>
                <a:ext cx="584" cy="0"/>
              </a:xfrm>
              <a:prstGeom prst="line">
                <a:avLst/>
              </a:prstGeom>
              <a:noFill/>
              <a:ln w="57150">
                <a:solidFill>
                  <a:srgbClr val="D60093"/>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6" name="Line 109"/>
              <p:cNvSpPr>
                <a:spLocks noChangeShapeType="1"/>
              </p:cNvSpPr>
              <p:nvPr/>
            </p:nvSpPr>
            <p:spPr bwMode="auto">
              <a:xfrm>
                <a:off x="3259" y="3313"/>
                <a:ext cx="0" cy="567"/>
              </a:xfrm>
              <a:prstGeom prst="line">
                <a:avLst/>
              </a:prstGeom>
              <a:noFill/>
              <a:ln w="57150">
                <a:solidFill>
                  <a:srgbClr val="D60093"/>
                </a:solidFill>
                <a:round/>
              </a:ln>
              <a:extLst>
                <a:ext uri="{909E8E84-426E-40dd-AFC4-6F175D3DCCD1}">
                  <a14:hiddenFill xmlns:a14="http://schemas.microsoft.com/office/drawing/2010/main">
                    <a:noFill/>
                  </a14:hiddenFill>
                </a:ext>
              </a:extLst>
            </p:spPr>
            <p:txBody>
              <a:bodyPr wrap="square">
                <a:spAutoFit/>
              </a:bodyPr>
              <a:lstStyle/>
              <a:p>
                <a:endParaRPr lang="zh-CN" altLang="en-US"/>
              </a:p>
            </p:txBody>
          </p:sp>
          <p:sp>
            <p:nvSpPr>
              <p:cNvPr id="67" name="Line 111"/>
              <p:cNvSpPr>
                <a:spLocks noChangeShapeType="1"/>
              </p:cNvSpPr>
              <p:nvPr/>
            </p:nvSpPr>
            <p:spPr bwMode="auto">
              <a:xfrm>
                <a:off x="3266" y="3876"/>
                <a:ext cx="561" cy="4"/>
              </a:xfrm>
              <a:prstGeom prst="line">
                <a:avLst/>
              </a:prstGeom>
              <a:noFill/>
              <a:ln w="57150">
                <a:solidFill>
                  <a:srgbClr val="D60093"/>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8" name="Line 26"/>
              <p:cNvSpPr>
                <a:spLocks noChangeShapeType="1"/>
              </p:cNvSpPr>
              <p:nvPr/>
            </p:nvSpPr>
            <p:spPr bwMode="auto">
              <a:xfrm flipH="1" flipV="1">
                <a:off x="3079" y="3631"/>
                <a:ext cx="167" cy="8"/>
              </a:xfrm>
              <a:prstGeom prst="line">
                <a:avLst/>
              </a:prstGeom>
              <a:noFill/>
              <a:ln w="57150">
                <a:solidFill>
                  <a:srgbClr val="D60093"/>
                </a:solidFill>
                <a:round/>
                <a:headEnd type="triangle" w="med" len="med"/>
              </a:ln>
              <a:extLst>
                <a:ext uri="{909E8E84-426E-40dd-AFC4-6F175D3DCCD1}">
                  <a14:hiddenFill xmlns:a14="http://schemas.microsoft.com/office/drawing/2010/main">
                    <a:noFill/>
                  </a14:hiddenFill>
                </a:ext>
              </a:extLst>
            </p:spPr>
            <p:txBody>
              <a:bodyPr wrap="square">
                <a:spAutoFit/>
              </a:bodyPr>
              <a:lstStyle/>
              <a:p>
                <a:endParaRPr lang="zh-CN" altLang="en-US"/>
              </a:p>
            </p:txBody>
          </p:sp>
          <p:sp>
            <p:nvSpPr>
              <p:cNvPr id="69" name="Oval 70"/>
              <p:cNvSpPr>
                <a:spLocks noChangeArrowheads="1"/>
              </p:cNvSpPr>
              <p:nvPr/>
            </p:nvSpPr>
            <p:spPr bwMode="auto">
              <a:xfrm>
                <a:off x="3825" y="3532"/>
                <a:ext cx="73" cy="68"/>
              </a:xfrm>
              <a:prstGeom prst="ellipse">
                <a:avLst/>
              </a:prstGeom>
              <a:solidFill>
                <a:schemeClr val="bg2"/>
              </a:solidFill>
              <a:ln w="9525" algn="ctr">
                <a:solidFill>
                  <a:schemeClr val="bg2"/>
                </a:solidFill>
                <a:round/>
              </a:ln>
            </p:spPr>
            <p:txBody>
              <a:bodyPr wrap="none" anchor="ctr"/>
              <a:lstStyle>
                <a:lvl1pPr eaLnBrk="0" hangingPunct="0">
                  <a:defRPr sz="2400" b="1">
                    <a:solidFill>
                      <a:srgbClr val="3C18A2"/>
                    </a:solidFill>
                    <a:latin typeface="Arial" pitchFamily="34" charset="0"/>
                    <a:ea typeface="Hei" pitchFamily="18" charset="-122"/>
                  </a:defRPr>
                </a:lvl1pPr>
                <a:lvl2pPr marL="742950" indent="-285750" eaLnBrk="0" hangingPunct="0">
                  <a:defRPr sz="2400" b="1">
                    <a:solidFill>
                      <a:srgbClr val="3C18A2"/>
                    </a:solidFill>
                    <a:latin typeface="Arial" pitchFamily="34" charset="0"/>
                    <a:ea typeface="Hei" pitchFamily="18" charset="-122"/>
                  </a:defRPr>
                </a:lvl2pPr>
                <a:lvl3pPr marL="1143000" indent="-228600" eaLnBrk="0" hangingPunct="0">
                  <a:defRPr sz="2400" b="1">
                    <a:solidFill>
                      <a:srgbClr val="3C18A2"/>
                    </a:solidFill>
                    <a:latin typeface="Arial" pitchFamily="34" charset="0"/>
                    <a:ea typeface="Hei" pitchFamily="18" charset="-122"/>
                  </a:defRPr>
                </a:lvl3pPr>
                <a:lvl4pPr marL="1600200" indent="-228600" eaLnBrk="0" hangingPunct="0">
                  <a:defRPr sz="2400" b="1">
                    <a:solidFill>
                      <a:srgbClr val="3C18A2"/>
                    </a:solidFill>
                    <a:latin typeface="Arial" pitchFamily="34" charset="0"/>
                    <a:ea typeface="Hei" pitchFamily="18" charset="-122"/>
                  </a:defRPr>
                </a:lvl4pPr>
                <a:lvl5pPr marL="2057400" indent="-228600" eaLnBrk="0" hangingPunct="0">
                  <a:defRPr sz="2400" b="1">
                    <a:solidFill>
                      <a:srgbClr val="3C18A2"/>
                    </a:solidFill>
                    <a:latin typeface="Arial" pitchFamily="34" charset="0"/>
                    <a:ea typeface="Hei" pitchFamily="18" charset="-122"/>
                  </a:defRPr>
                </a:lvl5pPr>
                <a:lvl6pPr marL="25146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6pPr>
                <a:lvl7pPr marL="29718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7pPr>
                <a:lvl8pPr marL="34290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8pPr>
                <a:lvl9pPr marL="38862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9pPr>
              </a:lstStyle>
              <a:p>
                <a:pPr eaLnBrk="1" fontAlgn="base" hangingPunct="1"/>
                <a:endParaRPr lang="zh-CN" altLang="en-US">
                  <a:latin typeface="Calibri" pitchFamily="34" charset="0"/>
                </a:endParaRPr>
              </a:p>
            </p:txBody>
          </p:sp>
          <p:sp>
            <p:nvSpPr>
              <p:cNvPr id="70" name="Oval 71"/>
              <p:cNvSpPr>
                <a:spLocks noChangeArrowheads="1"/>
              </p:cNvSpPr>
              <p:nvPr/>
            </p:nvSpPr>
            <p:spPr bwMode="auto">
              <a:xfrm>
                <a:off x="4117" y="3532"/>
                <a:ext cx="73" cy="68"/>
              </a:xfrm>
              <a:prstGeom prst="ellipse">
                <a:avLst/>
              </a:prstGeom>
              <a:solidFill>
                <a:schemeClr val="bg2"/>
              </a:solidFill>
              <a:ln w="9525" algn="ctr">
                <a:solidFill>
                  <a:schemeClr val="bg2"/>
                </a:solidFill>
                <a:round/>
              </a:ln>
            </p:spPr>
            <p:txBody>
              <a:bodyPr wrap="none" anchor="ctr"/>
              <a:lstStyle>
                <a:lvl1pPr eaLnBrk="0" hangingPunct="0">
                  <a:defRPr sz="2400" b="1">
                    <a:solidFill>
                      <a:srgbClr val="3C18A2"/>
                    </a:solidFill>
                    <a:latin typeface="Arial" pitchFamily="34" charset="0"/>
                    <a:ea typeface="Hei" pitchFamily="18" charset="-122"/>
                  </a:defRPr>
                </a:lvl1pPr>
                <a:lvl2pPr marL="742950" indent="-285750" eaLnBrk="0" hangingPunct="0">
                  <a:defRPr sz="2400" b="1">
                    <a:solidFill>
                      <a:srgbClr val="3C18A2"/>
                    </a:solidFill>
                    <a:latin typeface="Arial" pitchFamily="34" charset="0"/>
                    <a:ea typeface="Hei" pitchFamily="18" charset="-122"/>
                  </a:defRPr>
                </a:lvl2pPr>
                <a:lvl3pPr marL="1143000" indent="-228600" eaLnBrk="0" hangingPunct="0">
                  <a:defRPr sz="2400" b="1">
                    <a:solidFill>
                      <a:srgbClr val="3C18A2"/>
                    </a:solidFill>
                    <a:latin typeface="Arial" pitchFamily="34" charset="0"/>
                    <a:ea typeface="Hei" pitchFamily="18" charset="-122"/>
                  </a:defRPr>
                </a:lvl3pPr>
                <a:lvl4pPr marL="1600200" indent="-228600" eaLnBrk="0" hangingPunct="0">
                  <a:defRPr sz="2400" b="1">
                    <a:solidFill>
                      <a:srgbClr val="3C18A2"/>
                    </a:solidFill>
                    <a:latin typeface="Arial" pitchFamily="34" charset="0"/>
                    <a:ea typeface="Hei" pitchFamily="18" charset="-122"/>
                  </a:defRPr>
                </a:lvl4pPr>
                <a:lvl5pPr marL="2057400" indent="-228600" eaLnBrk="0" hangingPunct="0">
                  <a:defRPr sz="2400" b="1">
                    <a:solidFill>
                      <a:srgbClr val="3C18A2"/>
                    </a:solidFill>
                    <a:latin typeface="Arial" pitchFamily="34" charset="0"/>
                    <a:ea typeface="Hei" pitchFamily="18" charset="-122"/>
                  </a:defRPr>
                </a:lvl5pPr>
                <a:lvl6pPr marL="25146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6pPr>
                <a:lvl7pPr marL="29718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7pPr>
                <a:lvl8pPr marL="34290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8pPr>
                <a:lvl9pPr marL="38862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9pPr>
              </a:lstStyle>
              <a:p>
                <a:pPr eaLnBrk="1" fontAlgn="base" hangingPunct="1"/>
                <a:endParaRPr lang="zh-CN" altLang="en-US">
                  <a:latin typeface="Calibri" pitchFamily="34" charset="0"/>
                </a:endParaRPr>
              </a:p>
            </p:txBody>
          </p:sp>
          <p:sp>
            <p:nvSpPr>
              <p:cNvPr id="71" name="Oval 72"/>
              <p:cNvSpPr>
                <a:spLocks noChangeArrowheads="1"/>
              </p:cNvSpPr>
              <p:nvPr/>
            </p:nvSpPr>
            <p:spPr bwMode="auto">
              <a:xfrm>
                <a:off x="3971" y="3532"/>
                <a:ext cx="72" cy="68"/>
              </a:xfrm>
              <a:prstGeom prst="ellipse">
                <a:avLst/>
              </a:prstGeom>
              <a:solidFill>
                <a:schemeClr val="bg2"/>
              </a:solidFill>
              <a:ln w="9525" algn="ctr">
                <a:solidFill>
                  <a:schemeClr val="bg2"/>
                </a:solidFill>
                <a:round/>
              </a:ln>
            </p:spPr>
            <p:txBody>
              <a:bodyPr wrap="none" anchor="ctr"/>
              <a:lstStyle>
                <a:lvl1pPr eaLnBrk="0" hangingPunct="0">
                  <a:defRPr sz="2400" b="1">
                    <a:solidFill>
                      <a:srgbClr val="3C18A2"/>
                    </a:solidFill>
                    <a:latin typeface="Arial" pitchFamily="34" charset="0"/>
                    <a:ea typeface="Hei" pitchFamily="18" charset="-122"/>
                  </a:defRPr>
                </a:lvl1pPr>
                <a:lvl2pPr marL="742950" indent="-285750" eaLnBrk="0" hangingPunct="0">
                  <a:defRPr sz="2400" b="1">
                    <a:solidFill>
                      <a:srgbClr val="3C18A2"/>
                    </a:solidFill>
                    <a:latin typeface="Arial" pitchFamily="34" charset="0"/>
                    <a:ea typeface="Hei" pitchFamily="18" charset="-122"/>
                  </a:defRPr>
                </a:lvl2pPr>
                <a:lvl3pPr marL="1143000" indent="-228600" eaLnBrk="0" hangingPunct="0">
                  <a:defRPr sz="2400" b="1">
                    <a:solidFill>
                      <a:srgbClr val="3C18A2"/>
                    </a:solidFill>
                    <a:latin typeface="Arial" pitchFamily="34" charset="0"/>
                    <a:ea typeface="Hei" pitchFamily="18" charset="-122"/>
                  </a:defRPr>
                </a:lvl3pPr>
                <a:lvl4pPr marL="1600200" indent="-228600" eaLnBrk="0" hangingPunct="0">
                  <a:defRPr sz="2400" b="1">
                    <a:solidFill>
                      <a:srgbClr val="3C18A2"/>
                    </a:solidFill>
                    <a:latin typeface="Arial" pitchFamily="34" charset="0"/>
                    <a:ea typeface="Hei" pitchFamily="18" charset="-122"/>
                  </a:defRPr>
                </a:lvl4pPr>
                <a:lvl5pPr marL="2057400" indent="-228600" eaLnBrk="0" hangingPunct="0">
                  <a:defRPr sz="2400" b="1">
                    <a:solidFill>
                      <a:srgbClr val="3C18A2"/>
                    </a:solidFill>
                    <a:latin typeface="Arial" pitchFamily="34" charset="0"/>
                    <a:ea typeface="Hei" pitchFamily="18" charset="-122"/>
                  </a:defRPr>
                </a:lvl5pPr>
                <a:lvl6pPr marL="25146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6pPr>
                <a:lvl7pPr marL="29718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7pPr>
                <a:lvl8pPr marL="34290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8pPr>
                <a:lvl9pPr marL="38862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9pPr>
              </a:lstStyle>
              <a:p>
                <a:pPr eaLnBrk="1" fontAlgn="base" hangingPunct="1"/>
                <a:endParaRPr lang="zh-CN" altLang="en-US">
                  <a:latin typeface="Calibri" pitchFamily="34" charset="0"/>
                </a:endParaRPr>
              </a:p>
            </p:txBody>
          </p:sp>
          <p:sp>
            <p:nvSpPr>
              <p:cNvPr id="72" name="Oval 115"/>
              <p:cNvSpPr>
                <a:spLocks noChangeArrowheads="1"/>
              </p:cNvSpPr>
              <p:nvPr/>
            </p:nvSpPr>
            <p:spPr bwMode="auto">
              <a:xfrm>
                <a:off x="3333" y="3485"/>
                <a:ext cx="40" cy="44"/>
              </a:xfrm>
              <a:prstGeom prst="ellipse">
                <a:avLst/>
              </a:prstGeom>
              <a:solidFill>
                <a:srgbClr val="D60093"/>
              </a:solidFill>
              <a:ln w="9525" algn="ctr">
                <a:solidFill>
                  <a:srgbClr val="D60093"/>
                </a:solidFill>
                <a:round/>
              </a:ln>
            </p:spPr>
            <p:txBody>
              <a:bodyPr wrap="none" anchor="ctr"/>
              <a:lstStyle>
                <a:lvl1pPr eaLnBrk="0" hangingPunct="0">
                  <a:defRPr sz="2400" b="1">
                    <a:solidFill>
                      <a:srgbClr val="3C18A2"/>
                    </a:solidFill>
                    <a:latin typeface="Arial" pitchFamily="34" charset="0"/>
                    <a:ea typeface="Hei" pitchFamily="18" charset="-122"/>
                  </a:defRPr>
                </a:lvl1pPr>
                <a:lvl2pPr marL="742950" indent="-285750" eaLnBrk="0" hangingPunct="0">
                  <a:defRPr sz="2400" b="1">
                    <a:solidFill>
                      <a:srgbClr val="3C18A2"/>
                    </a:solidFill>
                    <a:latin typeface="Arial" pitchFamily="34" charset="0"/>
                    <a:ea typeface="Hei" pitchFamily="18" charset="-122"/>
                  </a:defRPr>
                </a:lvl2pPr>
                <a:lvl3pPr marL="1143000" indent="-228600" eaLnBrk="0" hangingPunct="0">
                  <a:defRPr sz="2400" b="1">
                    <a:solidFill>
                      <a:srgbClr val="3C18A2"/>
                    </a:solidFill>
                    <a:latin typeface="Arial" pitchFamily="34" charset="0"/>
                    <a:ea typeface="Hei" pitchFamily="18" charset="-122"/>
                  </a:defRPr>
                </a:lvl3pPr>
                <a:lvl4pPr marL="1600200" indent="-228600" eaLnBrk="0" hangingPunct="0">
                  <a:defRPr sz="2400" b="1">
                    <a:solidFill>
                      <a:srgbClr val="3C18A2"/>
                    </a:solidFill>
                    <a:latin typeface="Arial" pitchFamily="34" charset="0"/>
                    <a:ea typeface="Hei" pitchFamily="18" charset="-122"/>
                  </a:defRPr>
                </a:lvl4pPr>
                <a:lvl5pPr marL="2057400" indent="-228600" eaLnBrk="0" hangingPunct="0">
                  <a:defRPr sz="2400" b="1">
                    <a:solidFill>
                      <a:srgbClr val="3C18A2"/>
                    </a:solidFill>
                    <a:latin typeface="Arial" pitchFamily="34" charset="0"/>
                    <a:ea typeface="Hei" pitchFamily="18" charset="-122"/>
                  </a:defRPr>
                </a:lvl5pPr>
                <a:lvl6pPr marL="25146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6pPr>
                <a:lvl7pPr marL="29718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7pPr>
                <a:lvl8pPr marL="34290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8pPr>
                <a:lvl9pPr marL="38862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9pPr>
              </a:lstStyle>
              <a:p>
                <a:pPr eaLnBrk="1" fontAlgn="base" hangingPunct="1"/>
                <a:endParaRPr lang="zh-CN" altLang="en-US">
                  <a:latin typeface="Calibri" pitchFamily="34" charset="0"/>
                </a:endParaRPr>
              </a:p>
            </p:txBody>
          </p:sp>
          <p:sp>
            <p:nvSpPr>
              <p:cNvPr id="73" name="Oval 116"/>
              <p:cNvSpPr>
                <a:spLocks noChangeArrowheads="1"/>
              </p:cNvSpPr>
              <p:nvPr/>
            </p:nvSpPr>
            <p:spPr bwMode="auto">
              <a:xfrm>
                <a:off x="3333" y="3587"/>
                <a:ext cx="40" cy="44"/>
              </a:xfrm>
              <a:prstGeom prst="ellipse">
                <a:avLst/>
              </a:prstGeom>
              <a:solidFill>
                <a:srgbClr val="D60093"/>
              </a:solidFill>
              <a:ln w="9525" algn="ctr">
                <a:solidFill>
                  <a:srgbClr val="D60093"/>
                </a:solidFill>
                <a:round/>
              </a:ln>
            </p:spPr>
            <p:txBody>
              <a:bodyPr wrap="none" anchor="ctr"/>
              <a:lstStyle>
                <a:lvl1pPr eaLnBrk="0" hangingPunct="0">
                  <a:defRPr sz="2400" b="1">
                    <a:solidFill>
                      <a:srgbClr val="3C18A2"/>
                    </a:solidFill>
                    <a:latin typeface="Arial" pitchFamily="34" charset="0"/>
                    <a:ea typeface="Hei" pitchFamily="18" charset="-122"/>
                  </a:defRPr>
                </a:lvl1pPr>
                <a:lvl2pPr marL="742950" indent="-285750" eaLnBrk="0" hangingPunct="0">
                  <a:defRPr sz="2400" b="1">
                    <a:solidFill>
                      <a:srgbClr val="3C18A2"/>
                    </a:solidFill>
                    <a:latin typeface="Arial" pitchFamily="34" charset="0"/>
                    <a:ea typeface="Hei" pitchFamily="18" charset="-122"/>
                  </a:defRPr>
                </a:lvl2pPr>
                <a:lvl3pPr marL="1143000" indent="-228600" eaLnBrk="0" hangingPunct="0">
                  <a:defRPr sz="2400" b="1">
                    <a:solidFill>
                      <a:srgbClr val="3C18A2"/>
                    </a:solidFill>
                    <a:latin typeface="Arial" pitchFamily="34" charset="0"/>
                    <a:ea typeface="Hei" pitchFamily="18" charset="-122"/>
                  </a:defRPr>
                </a:lvl3pPr>
                <a:lvl4pPr marL="1600200" indent="-228600" eaLnBrk="0" hangingPunct="0">
                  <a:defRPr sz="2400" b="1">
                    <a:solidFill>
                      <a:srgbClr val="3C18A2"/>
                    </a:solidFill>
                    <a:latin typeface="Arial" pitchFamily="34" charset="0"/>
                    <a:ea typeface="Hei" pitchFamily="18" charset="-122"/>
                  </a:defRPr>
                </a:lvl4pPr>
                <a:lvl5pPr marL="2057400" indent="-228600" eaLnBrk="0" hangingPunct="0">
                  <a:defRPr sz="2400" b="1">
                    <a:solidFill>
                      <a:srgbClr val="3C18A2"/>
                    </a:solidFill>
                    <a:latin typeface="Arial" pitchFamily="34" charset="0"/>
                    <a:ea typeface="Hei" pitchFamily="18" charset="-122"/>
                  </a:defRPr>
                </a:lvl5pPr>
                <a:lvl6pPr marL="25146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6pPr>
                <a:lvl7pPr marL="29718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7pPr>
                <a:lvl8pPr marL="34290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8pPr>
                <a:lvl9pPr marL="38862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9pPr>
              </a:lstStyle>
              <a:p>
                <a:pPr eaLnBrk="1" fontAlgn="base" hangingPunct="1"/>
                <a:endParaRPr lang="zh-CN" altLang="en-US">
                  <a:latin typeface="Calibri" pitchFamily="34" charset="0"/>
                </a:endParaRPr>
              </a:p>
            </p:txBody>
          </p:sp>
          <p:sp>
            <p:nvSpPr>
              <p:cNvPr id="74" name="Oval 117"/>
              <p:cNvSpPr>
                <a:spLocks noChangeArrowheads="1"/>
              </p:cNvSpPr>
              <p:nvPr/>
            </p:nvSpPr>
            <p:spPr bwMode="auto">
              <a:xfrm>
                <a:off x="3333" y="3677"/>
                <a:ext cx="40" cy="44"/>
              </a:xfrm>
              <a:prstGeom prst="ellipse">
                <a:avLst/>
              </a:prstGeom>
              <a:solidFill>
                <a:srgbClr val="D60093"/>
              </a:solidFill>
              <a:ln w="9525" algn="ctr">
                <a:solidFill>
                  <a:srgbClr val="D60093"/>
                </a:solidFill>
                <a:round/>
              </a:ln>
            </p:spPr>
            <p:txBody>
              <a:bodyPr wrap="none" anchor="ctr"/>
              <a:lstStyle>
                <a:lvl1pPr eaLnBrk="0" hangingPunct="0">
                  <a:defRPr sz="2400" b="1">
                    <a:solidFill>
                      <a:srgbClr val="3C18A2"/>
                    </a:solidFill>
                    <a:latin typeface="Arial" pitchFamily="34" charset="0"/>
                    <a:ea typeface="Hei" pitchFamily="18" charset="-122"/>
                  </a:defRPr>
                </a:lvl1pPr>
                <a:lvl2pPr marL="742950" indent="-285750" eaLnBrk="0" hangingPunct="0">
                  <a:defRPr sz="2400" b="1">
                    <a:solidFill>
                      <a:srgbClr val="3C18A2"/>
                    </a:solidFill>
                    <a:latin typeface="Arial" pitchFamily="34" charset="0"/>
                    <a:ea typeface="Hei" pitchFamily="18" charset="-122"/>
                  </a:defRPr>
                </a:lvl2pPr>
                <a:lvl3pPr marL="1143000" indent="-228600" eaLnBrk="0" hangingPunct="0">
                  <a:defRPr sz="2400" b="1">
                    <a:solidFill>
                      <a:srgbClr val="3C18A2"/>
                    </a:solidFill>
                    <a:latin typeface="Arial" pitchFamily="34" charset="0"/>
                    <a:ea typeface="Hei" pitchFamily="18" charset="-122"/>
                  </a:defRPr>
                </a:lvl3pPr>
                <a:lvl4pPr marL="1600200" indent="-228600" eaLnBrk="0" hangingPunct="0">
                  <a:defRPr sz="2400" b="1">
                    <a:solidFill>
                      <a:srgbClr val="3C18A2"/>
                    </a:solidFill>
                    <a:latin typeface="Arial" pitchFamily="34" charset="0"/>
                    <a:ea typeface="Hei" pitchFamily="18" charset="-122"/>
                  </a:defRPr>
                </a:lvl4pPr>
                <a:lvl5pPr marL="2057400" indent="-228600" eaLnBrk="0" hangingPunct="0">
                  <a:defRPr sz="2400" b="1">
                    <a:solidFill>
                      <a:srgbClr val="3C18A2"/>
                    </a:solidFill>
                    <a:latin typeface="Arial" pitchFamily="34" charset="0"/>
                    <a:ea typeface="Hei" pitchFamily="18" charset="-122"/>
                  </a:defRPr>
                </a:lvl5pPr>
                <a:lvl6pPr marL="25146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6pPr>
                <a:lvl7pPr marL="29718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7pPr>
                <a:lvl8pPr marL="34290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8pPr>
                <a:lvl9pPr marL="38862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9pPr>
              </a:lstStyle>
              <a:p>
                <a:pPr eaLnBrk="1" fontAlgn="base" hangingPunct="1"/>
                <a:endParaRPr lang="zh-CN" altLang="en-US">
                  <a:latin typeface="Calibri" pitchFamily="34" charset="0"/>
                </a:endParaRPr>
              </a:p>
            </p:txBody>
          </p:sp>
        </p:grpSp>
        <p:grpSp>
          <p:nvGrpSpPr>
            <p:cNvPr id="6" name="Group 37"/>
            <p:cNvGrpSpPr/>
            <p:nvPr/>
          </p:nvGrpSpPr>
          <p:grpSpPr bwMode="auto">
            <a:xfrm>
              <a:off x="1291" y="824"/>
              <a:ext cx="786" cy="601"/>
              <a:chOff x="2671" y="824"/>
              <a:chExt cx="786" cy="601"/>
            </a:xfrm>
          </p:grpSpPr>
          <p:sp>
            <p:nvSpPr>
              <p:cNvPr id="62" name="Text Box 13"/>
              <p:cNvSpPr txBox="1">
                <a:spLocks noChangeArrowheads="1"/>
              </p:cNvSpPr>
              <p:nvPr/>
            </p:nvSpPr>
            <p:spPr bwMode="auto">
              <a:xfrm>
                <a:off x="2858" y="1098"/>
                <a:ext cx="599"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b="1">
                    <a:solidFill>
                      <a:srgbClr val="3C18A2"/>
                    </a:solidFill>
                    <a:latin typeface="Arial" pitchFamily="34" charset="0"/>
                    <a:ea typeface="Hei" pitchFamily="18" charset="-122"/>
                  </a:defRPr>
                </a:lvl1pPr>
                <a:lvl2pPr marL="742950" indent="-285750" eaLnBrk="0" hangingPunct="0">
                  <a:defRPr sz="2400" b="1">
                    <a:solidFill>
                      <a:srgbClr val="3C18A2"/>
                    </a:solidFill>
                    <a:latin typeface="Arial" pitchFamily="34" charset="0"/>
                    <a:ea typeface="Hei" pitchFamily="18" charset="-122"/>
                  </a:defRPr>
                </a:lvl2pPr>
                <a:lvl3pPr marL="1143000" indent="-228600" eaLnBrk="0" hangingPunct="0">
                  <a:defRPr sz="2400" b="1">
                    <a:solidFill>
                      <a:srgbClr val="3C18A2"/>
                    </a:solidFill>
                    <a:latin typeface="Arial" pitchFamily="34" charset="0"/>
                    <a:ea typeface="Hei" pitchFamily="18" charset="-122"/>
                  </a:defRPr>
                </a:lvl3pPr>
                <a:lvl4pPr marL="1600200" indent="-228600" eaLnBrk="0" hangingPunct="0">
                  <a:defRPr sz="2400" b="1">
                    <a:solidFill>
                      <a:srgbClr val="3C18A2"/>
                    </a:solidFill>
                    <a:latin typeface="Arial" pitchFamily="34" charset="0"/>
                    <a:ea typeface="Hei" pitchFamily="18" charset="-122"/>
                  </a:defRPr>
                </a:lvl4pPr>
                <a:lvl5pPr marL="2057400" indent="-228600" eaLnBrk="0" hangingPunct="0">
                  <a:defRPr sz="2400" b="1">
                    <a:solidFill>
                      <a:srgbClr val="3C18A2"/>
                    </a:solidFill>
                    <a:latin typeface="Arial" pitchFamily="34" charset="0"/>
                    <a:ea typeface="Hei" pitchFamily="18" charset="-122"/>
                  </a:defRPr>
                </a:lvl5pPr>
                <a:lvl6pPr marL="25146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6pPr>
                <a:lvl7pPr marL="29718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7pPr>
                <a:lvl8pPr marL="34290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8pPr>
                <a:lvl9pPr marL="38862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9pPr>
              </a:lstStyle>
              <a:p>
                <a:pPr fontAlgn="base">
                  <a:lnSpc>
                    <a:spcPct val="100000"/>
                  </a:lnSpc>
                  <a:spcBef>
                    <a:spcPct val="0"/>
                  </a:spcBef>
                </a:pPr>
                <a:r>
                  <a:rPr kumimoji="1" lang="en-US" altLang="zh-CN" sz="1000" dirty="0">
                    <a:solidFill>
                      <a:schemeClr val="tx1"/>
                    </a:solidFill>
                    <a:latin typeface="Calibri" pitchFamily="34" charset="0"/>
                    <a:ea typeface="宋体" pitchFamily="2" charset="-122"/>
                  </a:rPr>
                  <a:t>input cabinet</a:t>
                </a:r>
              </a:p>
            </p:txBody>
          </p:sp>
          <p:pic>
            <p:nvPicPr>
              <p:cNvPr id="63"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71" y="824"/>
                <a:ext cx="202" cy="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Line 14"/>
              <p:cNvSpPr>
                <a:spLocks noChangeShapeType="1"/>
              </p:cNvSpPr>
              <p:nvPr/>
            </p:nvSpPr>
            <p:spPr bwMode="auto">
              <a:xfrm rot="5400000" flipV="1">
                <a:off x="2698" y="1340"/>
                <a:ext cx="169" cy="0"/>
              </a:xfrm>
              <a:prstGeom prst="line">
                <a:avLst/>
              </a:prstGeom>
              <a:noFill/>
              <a:ln w="76200">
                <a:solidFill>
                  <a:schemeClr val="accent2"/>
                </a:solidFill>
                <a:round/>
                <a:tailEnd type="triangle" w="med" len="med"/>
              </a:ln>
              <a:extLst>
                <a:ext uri="{909E8E84-426E-40dd-AFC4-6F175D3DCCD1}">
                  <a14:hiddenFill xmlns:a14="http://schemas.microsoft.com/office/drawing/2010/main">
                    <a:noFill/>
                  </a14:hiddenFill>
                </a:ext>
              </a:extLst>
            </p:spPr>
            <p:txBody>
              <a:bodyPr>
                <a:spAutoFit/>
              </a:bodyPr>
              <a:lstStyle/>
              <a:p>
                <a:endParaRPr lang="zh-CN" altLang="en-US"/>
              </a:p>
            </p:txBody>
          </p:sp>
        </p:grpSp>
        <p:sp>
          <p:nvSpPr>
            <p:cNvPr id="47" name="Text Box 7"/>
            <p:cNvSpPr txBox="1">
              <a:spLocks noChangeArrowheads="1"/>
            </p:cNvSpPr>
            <p:nvPr/>
          </p:nvSpPr>
          <p:spPr bwMode="auto">
            <a:xfrm>
              <a:off x="1535" y="2136"/>
              <a:ext cx="317" cy="146"/>
            </a:xfrm>
            <a:prstGeom prst="rect">
              <a:avLst/>
            </a:prstGeom>
            <a:noFill/>
            <a:ln w="12700" algn="ctr">
              <a:noFill/>
              <a:miter lim="800000"/>
            </a:ln>
            <a:effectLst/>
          </p:spPr>
          <p:txBody>
            <a:bodyPr>
              <a:spAutoFit/>
            </a:bodyPr>
            <a:lstStyle/>
            <a:p>
              <a:pPr eaLnBrk="0" hangingPunct="0">
                <a:lnSpc>
                  <a:spcPct val="100000"/>
                </a:lnSpc>
                <a:spcBef>
                  <a:spcPct val="0"/>
                </a:spcBef>
                <a:defRPr/>
              </a:pPr>
              <a:r>
                <a:rPr lang="en-US" altLang="zh-CN" sz="1000" dirty="0">
                  <a:solidFill>
                    <a:schemeClr val="tx1"/>
                  </a:solidFill>
                  <a:effectLst>
                    <a:outerShdw blurRad="38100" dist="38100" dir="2700000" algn="tl">
                      <a:srgbClr val="C0C0C0"/>
                    </a:outerShdw>
                  </a:effectLst>
                  <a:latin typeface="Calibri" pitchFamily="34" charset="0"/>
                  <a:ea typeface="宋体" pitchFamily="2" charset="-122"/>
                </a:rPr>
                <a:t>UPS</a:t>
              </a:r>
            </a:p>
          </p:txBody>
        </p:sp>
        <p:sp>
          <p:nvSpPr>
            <p:cNvPr id="48" name="Text Box 30"/>
            <p:cNvSpPr txBox="1">
              <a:spLocks noChangeArrowheads="1"/>
            </p:cNvSpPr>
            <p:nvPr/>
          </p:nvSpPr>
          <p:spPr bwMode="auto">
            <a:xfrm>
              <a:off x="1053" y="1467"/>
              <a:ext cx="313" cy="148"/>
            </a:xfrm>
            <a:prstGeom prst="rect">
              <a:avLst/>
            </a:prstGeom>
            <a:noFill/>
            <a:ln w="12700" algn="ctr">
              <a:noFill/>
              <a:miter lim="800000"/>
            </a:ln>
            <a:effectLst/>
          </p:spPr>
          <p:txBody>
            <a:bodyPr wrap="square">
              <a:spAutoFit/>
            </a:bodyPr>
            <a:lstStyle/>
            <a:p>
              <a:pPr eaLnBrk="0" hangingPunct="0">
                <a:lnSpc>
                  <a:spcPct val="100000"/>
                </a:lnSpc>
                <a:spcBef>
                  <a:spcPct val="0"/>
                </a:spcBef>
                <a:defRPr/>
              </a:pPr>
              <a:r>
                <a:rPr lang="en-US" altLang="zh-CN" sz="1000" b="0" dirty="0">
                  <a:solidFill>
                    <a:schemeClr val="tx1"/>
                  </a:solidFill>
                  <a:effectLst>
                    <a:outerShdw blurRad="38100" dist="38100" dir="2700000" algn="tl">
                      <a:srgbClr val="C0C0C0"/>
                    </a:outerShdw>
                  </a:effectLst>
                  <a:latin typeface="Calibri" pitchFamily="34" charset="0"/>
                  <a:ea typeface="宋体" pitchFamily="2" charset="-122"/>
                </a:rPr>
                <a:t>mains</a:t>
              </a:r>
            </a:p>
          </p:txBody>
        </p:sp>
        <p:sp>
          <p:nvSpPr>
            <p:cNvPr id="49" name="Text Box 31"/>
            <p:cNvSpPr txBox="1">
              <a:spLocks noChangeArrowheads="1"/>
            </p:cNvSpPr>
            <p:nvPr/>
          </p:nvSpPr>
          <p:spPr bwMode="auto">
            <a:xfrm>
              <a:off x="1430" y="1457"/>
              <a:ext cx="317" cy="148"/>
            </a:xfrm>
            <a:prstGeom prst="rect">
              <a:avLst/>
            </a:prstGeom>
            <a:noFill/>
            <a:ln w="12700" algn="ctr">
              <a:noFill/>
              <a:miter lim="800000"/>
            </a:ln>
            <a:effectLst/>
          </p:spPr>
          <p:txBody>
            <a:bodyPr wrap="square">
              <a:spAutoFit/>
            </a:bodyPr>
            <a:lstStyle/>
            <a:p>
              <a:pPr eaLnBrk="0" hangingPunct="0">
                <a:lnSpc>
                  <a:spcPct val="100000"/>
                </a:lnSpc>
                <a:spcBef>
                  <a:spcPct val="0"/>
                </a:spcBef>
                <a:defRPr/>
              </a:pPr>
              <a:r>
                <a:rPr lang="en-US" altLang="zh-CN" sz="1000" b="0" dirty="0">
                  <a:solidFill>
                    <a:schemeClr val="tx1"/>
                  </a:solidFill>
                  <a:effectLst>
                    <a:outerShdw blurRad="38100" dist="38100" dir="2700000" algn="tl">
                      <a:srgbClr val="C0C0C0"/>
                    </a:outerShdw>
                  </a:effectLst>
                  <a:latin typeface="Calibri" pitchFamily="34" charset="0"/>
                  <a:ea typeface="宋体" pitchFamily="2" charset="-122"/>
                </a:rPr>
                <a:t>bypass</a:t>
              </a:r>
            </a:p>
          </p:txBody>
        </p:sp>
        <p:sp>
          <p:nvSpPr>
            <p:cNvPr id="50" name="Line 39"/>
            <p:cNvSpPr>
              <a:spLocks noChangeShapeType="1"/>
            </p:cNvSpPr>
            <p:nvPr/>
          </p:nvSpPr>
          <p:spPr bwMode="auto">
            <a:xfrm rot="16200000">
              <a:off x="1297" y="2328"/>
              <a:ext cx="232" cy="0"/>
            </a:xfrm>
            <a:prstGeom prst="line">
              <a:avLst/>
            </a:prstGeom>
            <a:noFill/>
            <a:ln w="57150">
              <a:solidFill>
                <a:schemeClr val="accent1"/>
              </a:solidFill>
              <a:round/>
              <a:headEnd type="triangle" w="med" len="med"/>
            </a:ln>
            <a:extLst>
              <a:ext uri="{909E8E84-426E-40dd-AFC4-6F175D3DCCD1}">
                <a14:hiddenFill xmlns:a14="http://schemas.microsoft.com/office/drawing/2010/main">
                  <a:noFill/>
                </a14:hiddenFill>
              </a:ext>
            </a:extLst>
          </p:spPr>
          <p:txBody>
            <a:bodyPr wrap="square">
              <a:spAutoFit/>
            </a:bodyPr>
            <a:lstStyle/>
            <a:p>
              <a:endParaRPr lang="zh-CN" altLang="en-US"/>
            </a:p>
          </p:txBody>
        </p:sp>
        <p:sp>
          <p:nvSpPr>
            <p:cNvPr id="51" name="Line 50"/>
            <p:cNvSpPr>
              <a:spLocks noChangeShapeType="1"/>
            </p:cNvSpPr>
            <p:nvPr/>
          </p:nvSpPr>
          <p:spPr bwMode="auto">
            <a:xfrm>
              <a:off x="1337" y="1455"/>
              <a:ext cx="0" cy="249"/>
            </a:xfrm>
            <a:prstGeom prst="line">
              <a:avLst/>
            </a:prstGeom>
            <a:noFill/>
            <a:ln w="57150">
              <a:solidFill>
                <a:srgbClr val="FF6600"/>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2" name="Line 51"/>
            <p:cNvSpPr>
              <a:spLocks noChangeShapeType="1"/>
            </p:cNvSpPr>
            <p:nvPr/>
          </p:nvSpPr>
          <p:spPr bwMode="auto">
            <a:xfrm>
              <a:off x="1422" y="1455"/>
              <a:ext cx="0" cy="249"/>
            </a:xfrm>
            <a:prstGeom prst="line">
              <a:avLst/>
            </a:prstGeom>
            <a:noFill/>
            <a:ln w="57150">
              <a:solidFill>
                <a:srgbClr val="02A1E5"/>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3" name="Line 52"/>
            <p:cNvSpPr>
              <a:spLocks noChangeShapeType="1"/>
            </p:cNvSpPr>
            <p:nvPr/>
          </p:nvSpPr>
          <p:spPr bwMode="auto">
            <a:xfrm>
              <a:off x="889" y="1446"/>
              <a:ext cx="953" cy="0"/>
            </a:xfrm>
            <a:prstGeom prst="line">
              <a:avLst/>
            </a:prstGeom>
            <a:noFill/>
            <a:ln w="76200">
              <a:solidFill>
                <a:srgbClr val="1E05B5"/>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 name="Line 104"/>
            <p:cNvSpPr>
              <a:spLocks noChangeShapeType="1"/>
            </p:cNvSpPr>
            <p:nvPr/>
          </p:nvSpPr>
          <p:spPr bwMode="auto">
            <a:xfrm>
              <a:off x="2353" y="2709"/>
              <a:ext cx="8" cy="230"/>
            </a:xfrm>
            <a:prstGeom prst="line">
              <a:avLst/>
            </a:prstGeom>
            <a:noFill/>
            <a:ln w="57150">
              <a:solidFill>
                <a:schemeClr val="folHlink"/>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5" name="Text Box 7"/>
            <p:cNvSpPr txBox="1">
              <a:spLocks noChangeArrowheads="1"/>
            </p:cNvSpPr>
            <p:nvPr/>
          </p:nvSpPr>
          <p:spPr bwMode="auto">
            <a:xfrm>
              <a:off x="3291" y="2177"/>
              <a:ext cx="314" cy="146"/>
            </a:xfrm>
            <a:prstGeom prst="rect">
              <a:avLst/>
            </a:prstGeom>
            <a:noFill/>
            <a:ln w="12700" algn="ctr">
              <a:noFill/>
              <a:miter lim="800000"/>
            </a:ln>
            <a:effectLst/>
          </p:spPr>
          <p:txBody>
            <a:bodyPr>
              <a:spAutoFit/>
            </a:bodyPr>
            <a:lstStyle/>
            <a:p>
              <a:pPr eaLnBrk="0" hangingPunct="0">
                <a:lnSpc>
                  <a:spcPct val="100000"/>
                </a:lnSpc>
                <a:spcBef>
                  <a:spcPct val="0"/>
                </a:spcBef>
                <a:defRPr/>
              </a:pPr>
              <a:r>
                <a:rPr lang="en-US" altLang="zh-CN" sz="1000" dirty="0">
                  <a:solidFill>
                    <a:schemeClr val="tx1"/>
                  </a:solidFill>
                  <a:effectLst>
                    <a:outerShdw blurRad="38100" dist="38100" dir="2700000" algn="tl">
                      <a:srgbClr val="C0C0C0"/>
                    </a:outerShdw>
                  </a:effectLst>
                  <a:latin typeface="Calibri" pitchFamily="34" charset="0"/>
                  <a:ea typeface="宋体" pitchFamily="2" charset="-122"/>
                </a:rPr>
                <a:t>UPS</a:t>
              </a:r>
            </a:p>
          </p:txBody>
        </p:sp>
        <p:sp>
          <p:nvSpPr>
            <p:cNvPr id="56" name="Text Box 30"/>
            <p:cNvSpPr txBox="1">
              <a:spLocks noChangeArrowheads="1"/>
            </p:cNvSpPr>
            <p:nvPr/>
          </p:nvSpPr>
          <p:spPr bwMode="auto">
            <a:xfrm>
              <a:off x="2766" y="1453"/>
              <a:ext cx="317" cy="148"/>
            </a:xfrm>
            <a:prstGeom prst="rect">
              <a:avLst/>
            </a:prstGeom>
            <a:noFill/>
            <a:ln w="12700" algn="ctr">
              <a:noFill/>
              <a:miter lim="800000"/>
            </a:ln>
            <a:effectLst/>
          </p:spPr>
          <p:txBody>
            <a:bodyPr wrap="square">
              <a:spAutoFit/>
            </a:bodyPr>
            <a:lstStyle/>
            <a:p>
              <a:pPr eaLnBrk="0" hangingPunct="0">
                <a:lnSpc>
                  <a:spcPct val="100000"/>
                </a:lnSpc>
                <a:spcBef>
                  <a:spcPct val="0"/>
                </a:spcBef>
                <a:defRPr/>
              </a:pPr>
              <a:r>
                <a:rPr lang="en-US" altLang="zh-CN" sz="1000" b="0" dirty="0">
                  <a:solidFill>
                    <a:schemeClr val="tx1"/>
                  </a:solidFill>
                  <a:effectLst>
                    <a:outerShdw blurRad="38100" dist="38100" dir="2700000" algn="tl">
                      <a:srgbClr val="C0C0C0"/>
                    </a:outerShdw>
                  </a:effectLst>
                  <a:latin typeface="Calibri" pitchFamily="34" charset="0"/>
                  <a:ea typeface="宋体" pitchFamily="2" charset="-122"/>
                </a:rPr>
                <a:t>mains</a:t>
              </a:r>
            </a:p>
          </p:txBody>
        </p:sp>
        <p:sp>
          <p:nvSpPr>
            <p:cNvPr id="57" name="Text Box 31"/>
            <p:cNvSpPr txBox="1">
              <a:spLocks noChangeArrowheads="1"/>
            </p:cNvSpPr>
            <p:nvPr/>
          </p:nvSpPr>
          <p:spPr bwMode="auto">
            <a:xfrm>
              <a:off x="3258" y="1437"/>
              <a:ext cx="388" cy="148"/>
            </a:xfrm>
            <a:prstGeom prst="rect">
              <a:avLst/>
            </a:prstGeom>
            <a:noFill/>
            <a:ln w="12700" algn="ctr">
              <a:noFill/>
              <a:miter lim="800000"/>
            </a:ln>
            <a:effectLst/>
          </p:spPr>
          <p:txBody>
            <a:bodyPr wrap="square">
              <a:spAutoFit/>
            </a:bodyPr>
            <a:lstStyle/>
            <a:p>
              <a:pPr eaLnBrk="0" hangingPunct="0">
                <a:lnSpc>
                  <a:spcPct val="100000"/>
                </a:lnSpc>
                <a:spcBef>
                  <a:spcPct val="0"/>
                </a:spcBef>
                <a:defRPr/>
              </a:pPr>
              <a:r>
                <a:rPr lang="en-US" altLang="zh-CN" sz="1000" b="0" dirty="0">
                  <a:solidFill>
                    <a:schemeClr val="tx1"/>
                  </a:solidFill>
                  <a:effectLst>
                    <a:outerShdw blurRad="38100" dist="38100" dir="2700000" algn="tl">
                      <a:srgbClr val="C0C0C0"/>
                    </a:outerShdw>
                  </a:effectLst>
                  <a:latin typeface="Calibri" pitchFamily="34" charset="0"/>
                  <a:ea typeface="宋体" pitchFamily="2" charset="-122"/>
                </a:rPr>
                <a:t>bypass</a:t>
              </a:r>
            </a:p>
          </p:txBody>
        </p:sp>
        <p:sp>
          <p:nvSpPr>
            <p:cNvPr id="58" name="Line 39"/>
            <p:cNvSpPr>
              <a:spLocks noChangeShapeType="1"/>
            </p:cNvSpPr>
            <p:nvPr/>
          </p:nvSpPr>
          <p:spPr bwMode="auto">
            <a:xfrm rot="16200000">
              <a:off x="3056" y="2323"/>
              <a:ext cx="227" cy="0"/>
            </a:xfrm>
            <a:prstGeom prst="line">
              <a:avLst/>
            </a:prstGeom>
            <a:noFill/>
            <a:ln w="57150">
              <a:solidFill>
                <a:schemeClr val="accent1"/>
              </a:solidFill>
              <a:round/>
              <a:headEnd type="triangle" w="med" len="me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59" name="Line 70"/>
            <p:cNvSpPr>
              <a:spLocks noChangeShapeType="1"/>
            </p:cNvSpPr>
            <p:nvPr/>
          </p:nvSpPr>
          <p:spPr bwMode="auto">
            <a:xfrm>
              <a:off x="3068" y="1449"/>
              <a:ext cx="0" cy="249"/>
            </a:xfrm>
            <a:prstGeom prst="line">
              <a:avLst/>
            </a:prstGeom>
            <a:noFill/>
            <a:ln w="57150">
              <a:solidFill>
                <a:srgbClr val="FF6600"/>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0" name="Line 71"/>
            <p:cNvSpPr>
              <a:spLocks noChangeShapeType="1"/>
            </p:cNvSpPr>
            <p:nvPr/>
          </p:nvSpPr>
          <p:spPr bwMode="auto">
            <a:xfrm>
              <a:off x="3208" y="1455"/>
              <a:ext cx="0" cy="249"/>
            </a:xfrm>
            <a:prstGeom prst="line">
              <a:avLst/>
            </a:prstGeom>
            <a:noFill/>
            <a:ln w="57150">
              <a:solidFill>
                <a:srgbClr val="02A1E5"/>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1" name="Line 72"/>
            <p:cNvSpPr>
              <a:spLocks noChangeShapeType="1"/>
            </p:cNvSpPr>
            <p:nvPr/>
          </p:nvSpPr>
          <p:spPr bwMode="auto">
            <a:xfrm>
              <a:off x="2620" y="1438"/>
              <a:ext cx="953" cy="0"/>
            </a:xfrm>
            <a:prstGeom prst="line">
              <a:avLst/>
            </a:prstGeom>
            <a:noFill/>
            <a:ln w="76200">
              <a:solidFill>
                <a:srgbClr val="1E05B5"/>
              </a:solidFill>
              <a:round/>
            </a:ln>
            <a:extLst>
              <a:ext uri="{909E8E84-426E-40dd-AFC4-6F175D3DCCD1}">
                <a14:hiddenFill xmlns:a14="http://schemas.microsoft.com/office/drawing/2010/main">
                  <a:noFill/>
                </a14:hiddenFill>
              </a:ext>
            </a:extLst>
          </p:spPr>
          <p:txBody>
            <a:bodyPr wrap="none" anchor="ctr"/>
            <a:lstStyle/>
            <a:p>
              <a:endParaRPr lang="zh-CN" altLang="en-US"/>
            </a:p>
          </p:txBody>
        </p:sp>
      </p:grpSp>
      <p:sp>
        <p:nvSpPr>
          <p:cNvPr id="78" name="Line 39"/>
          <p:cNvSpPr>
            <a:spLocks noChangeShapeType="1"/>
          </p:cNvSpPr>
          <p:nvPr/>
        </p:nvSpPr>
        <p:spPr bwMode="auto">
          <a:xfrm rot="16200000" flipH="1" flipV="1">
            <a:off x="8362173" y="2869660"/>
            <a:ext cx="13178" cy="1184890"/>
          </a:xfrm>
          <a:prstGeom prst="line">
            <a:avLst/>
          </a:prstGeom>
          <a:noFill/>
          <a:ln w="57150">
            <a:solidFill>
              <a:schemeClr val="accent1"/>
            </a:solidFill>
            <a:round/>
            <a:headEnd type="triangle" w="med" len="med"/>
          </a:ln>
          <a:extLst>
            <a:ext uri="{909E8E84-426E-40dd-AFC4-6F175D3DCCD1}">
              <a14:hiddenFill xmlns:a14="http://schemas.microsoft.com/office/drawing/2010/main">
                <a:noFill/>
              </a14:hiddenFill>
            </a:ext>
          </a:extLst>
        </p:spPr>
        <p:txBody>
          <a:bodyPr wrap="square">
            <a:spAutoFit/>
          </a:bodyPr>
          <a:lstStyle/>
          <a:p>
            <a:endParaRPr lang="zh-CN" altLang="en-US"/>
          </a:p>
        </p:txBody>
      </p:sp>
      <p:sp>
        <p:nvSpPr>
          <p:cNvPr id="79" name="Line 39"/>
          <p:cNvSpPr>
            <a:spLocks noChangeShapeType="1"/>
          </p:cNvSpPr>
          <p:nvPr/>
        </p:nvSpPr>
        <p:spPr bwMode="auto">
          <a:xfrm rot="16200000">
            <a:off x="10130048" y="2960791"/>
            <a:ext cx="24838" cy="984633"/>
          </a:xfrm>
          <a:prstGeom prst="line">
            <a:avLst/>
          </a:prstGeom>
          <a:noFill/>
          <a:ln w="57150">
            <a:solidFill>
              <a:schemeClr val="accent1"/>
            </a:solidFill>
            <a:round/>
            <a:headEnd type="triangle" w="med" len="med"/>
          </a:ln>
          <a:extLst>
            <a:ext uri="{909E8E84-426E-40dd-AFC4-6F175D3DCCD1}">
              <a14:hiddenFill xmlns:a14="http://schemas.microsoft.com/office/drawing/2010/main">
                <a:noFill/>
              </a14:hiddenFill>
            </a:ext>
          </a:extLst>
        </p:spPr>
        <p:txBody>
          <a:bodyPr wrap="square">
            <a:spAutoFit/>
          </a:bodyPr>
          <a:lstStyle/>
          <a:p>
            <a:endParaRPr lang="zh-CN" altLang="en-US"/>
          </a:p>
        </p:txBody>
      </p:sp>
      <p:pic>
        <p:nvPicPr>
          <p:cNvPr id="80" name="图片 79"/>
          <p:cNvPicPr>
            <a:picLocks noChangeAspect="1"/>
          </p:cNvPicPr>
          <p:nvPr/>
        </p:nvPicPr>
        <p:blipFill>
          <a:blip r:embed="rId5" cstate="print"/>
          <a:stretch>
            <a:fillRect/>
          </a:stretch>
        </p:blipFill>
        <p:spPr>
          <a:xfrm>
            <a:off x="8929462" y="2591884"/>
            <a:ext cx="784248" cy="1440018"/>
          </a:xfrm>
          <a:prstGeom prst="rect">
            <a:avLst/>
          </a:prstGeom>
        </p:spPr>
      </p:pic>
      <p:pic>
        <p:nvPicPr>
          <p:cNvPr id="81" name="图片 80"/>
          <p:cNvPicPr>
            <a:picLocks noChangeAspect="1"/>
          </p:cNvPicPr>
          <p:nvPr/>
        </p:nvPicPr>
        <p:blipFill>
          <a:blip r:embed="rId6" cstate="print"/>
          <a:stretch>
            <a:fillRect/>
          </a:stretch>
        </p:blipFill>
        <p:spPr>
          <a:xfrm>
            <a:off x="7543464" y="2271466"/>
            <a:ext cx="408032" cy="855601"/>
          </a:xfrm>
          <a:prstGeom prst="rect">
            <a:avLst/>
          </a:prstGeom>
        </p:spPr>
      </p:pic>
      <p:pic>
        <p:nvPicPr>
          <p:cNvPr id="82" name="图片 81"/>
          <p:cNvPicPr>
            <a:picLocks noChangeAspect="1"/>
          </p:cNvPicPr>
          <p:nvPr/>
        </p:nvPicPr>
        <p:blipFill>
          <a:blip r:embed="rId6" cstate="print"/>
          <a:stretch>
            <a:fillRect/>
          </a:stretch>
        </p:blipFill>
        <p:spPr>
          <a:xfrm>
            <a:off x="10485669" y="2263882"/>
            <a:ext cx="408032" cy="855601"/>
          </a:xfrm>
          <a:prstGeom prst="rect">
            <a:avLst/>
          </a:prstGeom>
        </p:spPr>
      </p:pic>
      <p:graphicFrame>
        <p:nvGraphicFramePr>
          <p:cNvPr id="83" name="Object 113"/>
          <p:cNvGraphicFramePr>
            <a:graphicFrameLocks noChangeAspect="1"/>
          </p:cNvGraphicFramePr>
          <p:nvPr/>
        </p:nvGraphicFramePr>
        <p:xfrm>
          <a:off x="10952064" y="4097848"/>
          <a:ext cx="452114" cy="399825"/>
        </p:xfrm>
        <a:graphic>
          <a:graphicData uri="http://schemas.openxmlformats.org/presentationml/2006/ole">
            <mc:AlternateContent xmlns:mc="http://schemas.openxmlformats.org/markup-compatibility/2006">
              <mc:Choice xmlns:v="urn:schemas-microsoft-com:vml" Requires="v">
                <p:oleObj spid="_x0000_s91206" name="绘图" r:id="rId7" imgW="43853100" imgH="33680400" progId="">
                  <p:embed/>
                </p:oleObj>
              </mc:Choice>
              <mc:Fallback>
                <p:oleObj name="绘图" r:id="rId7" imgW="43853100" imgH="33680400" progId="">
                  <p:embed/>
                  <p:pic>
                    <p:nvPicPr>
                      <p:cNvPr id="0" name="Picture 2" descr="image14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952064" y="4097848"/>
                        <a:ext cx="452114" cy="399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4" name="Text Box 114"/>
          <p:cNvSpPr txBox="1">
            <a:spLocks noChangeArrowheads="1"/>
          </p:cNvSpPr>
          <p:nvPr/>
        </p:nvSpPr>
        <p:spPr bwMode="auto">
          <a:xfrm>
            <a:off x="10798034" y="4492345"/>
            <a:ext cx="695960" cy="24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b="1">
                <a:solidFill>
                  <a:srgbClr val="3C18A2"/>
                </a:solidFill>
                <a:latin typeface="Arial" pitchFamily="34" charset="0"/>
                <a:ea typeface="Hei" pitchFamily="18" charset="-122"/>
              </a:defRPr>
            </a:lvl1pPr>
            <a:lvl2pPr marL="742950" indent="-285750" eaLnBrk="0" hangingPunct="0">
              <a:defRPr sz="2400" b="1">
                <a:solidFill>
                  <a:srgbClr val="3C18A2"/>
                </a:solidFill>
                <a:latin typeface="Arial" pitchFamily="34" charset="0"/>
                <a:ea typeface="Hei" pitchFamily="18" charset="-122"/>
              </a:defRPr>
            </a:lvl2pPr>
            <a:lvl3pPr marL="1143000" indent="-228600" eaLnBrk="0" hangingPunct="0">
              <a:defRPr sz="2400" b="1">
                <a:solidFill>
                  <a:srgbClr val="3C18A2"/>
                </a:solidFill>
                <a:latin typeface="Arial" pitchFamily="34" charset="0"/>
                <a:ea typeface="Hei" pitchFamily="18" charset="-122"/>
              </a:defRPr>
            </a:lvl3pPr>
            <a:lvl4pPr marL="1600200" indent="-228600" eaLnBrk="0" hangingPunct="0">
              <a:defRPr sz="2400" b="1">
                <a:solidFill>
                  <a:srgbClr val="3C18A2"/>
                </a:solidFill>
                <a:latin typeface="Arial" pitchFamily="34" charset="0"/>
                <a:ea typeface="Hei" pitchFamily="18" charset="-122"/>
              </a:defRPr>
            </a:lvl4pPr>
            <a:lvl5pPr marL="2057400" indent="-228600" eaLnBrk="0" hangingPunct="0">
              <a:defRPr sz="2400" b="1">
                <a:solidFill>
                  <a:srgbClr val="3C18A2"/>
                </a:solidFill>
                <a:latin typeface="Arial" pitchFamily="34" charset="0"/>
                <a:ea typeface="Hei" pitchFamily="18" charset="-122"/>
              </a:defRPr>
            </a:lvl5pPr>
            <a:lvl6pPr marL="25146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6pPr>
            <a:lvl7pPr marL="29718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7pPr>
            <a:lvl8pPr marL="34290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8pPr>
            <a:lvl9pPr marL="38862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9pPr>
          </a:lstStyle>
          <a:p>
            <a:pPr fontAlgn="base">
              <a:lnSpc>
                <a:spcPct val="100000"/>
              </a:lnSpc>
              <a:spcBef>
                <a:spcPct val="50000"/>
              </a:spcBef>
            </a:pPr>
            <a:r>
              <a:rPr lang="en-US" altLang="zh-CN" sz="1000">
                <a:solidFill>
                  <a:schemeClr val="tx1"/>
                </a:solidFill>
                <a:latin typeface="Calibri" pitchFamily="34" charset="0"/>
                <a:ea typeface="宋体" pitchFamily="2" charset="-122"/>
              </a:rPr>
              <a:t>device 1</a:t>
            </a:r>
            <a:endParaRPr lang="en-US" altLang="zh-CN" sz="1000" b="0">
              <a:solidFill>
                <a:schemeClr val="tx1"/>
              </a:solidFill>
              <a:latin typeface="Calibri" pitchFamily="34" charset="0"/>
              <a:ea typeface="宋体" pitchFamily="2" charset="-122"/>
            </a:endParaRPr>
          </a:p>
        </p:txBody>
      </p:sp>
      <p:graphicFrame>
        <p:nvGraphicFramePr>
          <p:cNvPr id="85" name="Object 113"/>
          <p:cNvGraphicFramePr>
            <a:graphicFrameLocks noChangeAspect="1"/>
          </p:cNvGraphicFramePr>
          <p:nvPr/>
        </p:nvGraphicFramePr>
        <p:xfrm>
          <a:off x="10961198" y="5023894"/>
          <a:ext cx="452114" cy="399825"/>
        </p:xfrm>
        <a:graphic>
          <a:graphicData uri="http://schemas.openxmlformats.org/presentationml/2006/ole">
            <mc:AlternateContent xmlns:mc="http://schemas.openxmlformats.org/markup-compatibility/2006">
              <mc:Choice xmlns:v="urn:schemas-microsoft-com:vml" Requires="v">
                <p:oleObj spid="_x0000_s91207" name="绘图" r:id="rId9" imgW="43853100" imgH="33680400" progId="">
                  <p:embed/>
                </p:oleObj>
              </mc:Choice>
              <mc:Fallback>
                <p:oleObj name="绘图" r:id="rId9" imgW="43853100" imgH="33680400" progId="">
                  <p:embed/>
                  <p:pic>
                    <p:nvPicPr>
                      <p:cNvPr id="0" name="Picture 1" descr="image14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961198" y="5023894"/>
                        <a:ext cx="452114" cy="399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6" name="Text Box 114"/>
          <p:cNvSpPr txBox="1">
            <a:spLocks noChangeArrowheads="1"/>
          </p:cNvSpPr>
          <p:nvPr/>
        </p:nvSpPr>
        <p:spPr bwMode="auto">
          <a:xfrm>
            <a:off x="10818029" y="5392520"/>
            <a:ext cx="631825" cy="24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b="1">
                <a:solidFill>
                  <a:srgbClr val="3C18A2"/>
                </a:solidFill>
                <a:latin typeface="Arial" pitchFamily="34" charset="0"/>
                <a:ea typeface="Hei" pitchFamily="18" charset="-122"/>
              </a:defRPr>
            </a:lvl1pPr>
            <a:lvl2pPr marL="742950" indent="-285750" eaLnBrk="0" hangingPunct="0">
              <a:defRPr sz="2400" b="1">
                <a:solidFill>
                  <a:srgbClr val="3C18A2"/>
                </a:solidFill>
                <a:latin typeface="Arial" pitchFamily="34" charset="0"/>
                <a:ea typeface="Hei" pitchFamily="18" charset="-122"/>
              </a:defRPr>
            </a:lvl2pPr>
            <a:lvl3pPr marL="1143000" indent="-228600" eaLnBrk="0" hangingPunct="0">
              <a:defRPr sz="2400" b="1">
                <a:solidFill>
                  <a:srgbClr val="3C18A2"/>
                </a:solidFill>
                <a:latin typeface="Arial" pitchFamily="34" charset="0"/>
                <a:ea typeface="Hei" pitchFamily="18" charset="-122"/>
              </a:defRPr>
            </a:lvl3pPr>
            <a:lvl4pPr marL="1600200" indent="-228600" eaLnBrk="0" hangingPunct="0">
              <a:defRPr sz="2400" b="1">
                <a:solidFill>
                  <a:srgbClr val="3C18A2"/>
                </a:solidFill>
                <a:latin typeface="Arial" pitchFamily="34" charset="0"/>
                <a:ea typeface="Hei" pitchFamily="18" charset="-122"/>
              </a:defRPr>
            </a:lvl4pPr>
            <a:lvl5pPr marL="2057400" indent="-228600" eaLnBrk="0" hangingPunct="0">
              <a:defRPr sz="2400" b="1">
                <a:solidFill>
                  <a:srgbClr val="3C18A2"/>
                </a:solidFill>
                <a:latin typeface="Arial" pitchFamily="34" charset="0"/>
                <a:ea typeface="Hei" pitchFamily="18" charset="-122"/>
              </a:defRPr>
            </a:lvl5pPr>
            <a:lvl6pPr marL="25146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6pPr>
            <a:lvl7pPr marL="29718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7pPr>
            <a:lvl8pPr marL="34290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8pPr>
            <a:lvl9pPr marL="3886200" indent="-228600" algn="ctr" eaLnBrk="0" fontAlgn="ctr" hangingPunct="0">
              <a:lnSpc>
                <a:spcPct val="120000"/>
              </a:lnSpc>
              <a:spcBef>
                <a:spcPct val="20000"/>
              </a:spcBef>
              <a:spcAft>
                <a:spcPct val="0"/>
              </a:spcAft>
              <a:defRPr sz="2400" b="1">
                <a:solidFill>
                  <a:srgbClr val="3C18A2"/>
                </a:solidFill>
                <a:latin typeface="Arial" pitchFamily="34" charset="0"/>
                <a:ea typeface="Hei" pitchFamily="18" charset="-122"/>
              </a:defRPr>
            </a:lvl9pPr>
          </a:lstStyle>
          <a:p>
            <a:pPr fontAlgn="base">
              <a:lnSpc>
                <a:spcPct val="100000"/>
              </a:lnSpc>
              <a:spcBef>
                <a:spcPct val="50000"/>
              </a:spcBef>
            </a:pPr>
            <a:r>
              <a:rPr lang="en-US" altLang="zh-CN" sz="1000" dirty="0">
                <a:solidFill>
                  <a:schemeClr val="tx1"/>
                </a:solidFill>
                <a:latin typeface="Calibri" pitchFamily="34" charset="0"/>
                <a:ea typeface="宋体" pitchFamily="2" charset="-122"/>
              </a:rPr>
              <a:t>device</a:t>
            </a:r>
            <a:r>
              <a:rPr lang="en-US" altLang="zh-CN" sz="1000" dirty="0" smtClean="0">
                <a:solidFill>
                  <a:schemeClr val="tx1"/>
                </a:solidFill>
                <a:latin typeface="Calibri" pitchFamily="34" charset="0"/>
                <a:ea typeface="宋体" pitchFamily="2" charset="-122"/>
              </a:rPr>
              <a:t>N</a:t>
            </a:r>
            <a:endParaRPr lang="en-US" altLang="zh-CN" sz="1000" b="0" dirty="0">
              <a:solidFill>
                <a:schemeClr val="tx1"/>
              </a:solidFill>
              <a:latin typeface="Calibri" pitchFamily="34" charset="0"/>
              <a:ea typeface="隶书" panose="02010509060101010101" pitchFamily="49" charset="-122"/>
            </a:endParaRPr>
          </a:p>
        </p:txBody>
      </p:sp>
      <p:sp>
        <p:nvSpPr>
          <p:cNvPr id="87" name="矩形 86"/>
          <p:cNvSpPr/>
          <p:nvPr/>
        </p:nvSpPr>
        <p:spPr>
          <a:xfrm>
            <a:off x="983432" y="1412776"/>
            <a:ext cx="5922161" cy="3383280"/>
          </a:xfrm>
          <a:prstGeom prst="rect">
            <a:avLst/>
          </a:prstGeom>
        </p:spPr>
        <p:txBody>
          <a:bodyPr wrap="square">
            <a:spAutoFit/>
          </a:bodyPr>
          <a:lstStyle/>
          <a:p>
            <a:pPr marL="285750" indent="-285750">
              <a:lnSpc>
                <a:spcPct val="150000"/>
              </a:lnSpc>
              <a:buFont typeface="Wingdings" pitchFamily="2" charset="2"/>
              <a:buChar char="l"/>
            </a:pPr>
            <a:r>
              <a:rPr lang="en-US" altLang="zh-CN" sz="1600" dirty="0">
                <a:latin typeface="Calibri" pitchFamily="34" charset="0"/>
              </a:rPr>
              <a:t>Intelligent monitor, diagnostics and alarming</a:t>
            </a:r>
            <a:endParaRPr lang="zh-CN" altLang="en-US" sz="1600" dirty="0">
              <a:latin typeface="Calibri" pitchFamily="34" charset="0"/>
            </a:endParaRPr>
          </a:p>
          <a:p>
            <a:pPr marL="285750" indent="-285750">
              <a:lnSpc>
                <a:spcPct val="150000"/>
              </a:lnSpc>
              <a:buFont typeface="Wingdings" pitchFamily="2" charset="2"/>
              <a:buChar char="l"/>
            </a:pPr>
            <a:r>
              <a:rPr lang="en-US" altLang="zh-CN" sz="1600" dirty="0">
                <a:latin typeface="Calibri" pitchFamily="34" charset="0"/>
              </a:rPr>
              <a:t>Priority source: the user chooses one source as main source and another as standby</a:t>
            </a:r>
            <a:endParaRPr lang="zh-CN" altLang="en-US" sz="1600" dirty="0">
              <a:latin typeface="Calibri" pitchFamily="34" charset="0"/>
            </a:endParaRPr>
          </a:p>
          <a:p>
            <a:pPr marL="285750" indent="-285750">
              <a:lnSpc>
                <a:spcPct val="150000"/>
              </a:lnSpc>
              <a:buFont typeface="Wingdings" pitchFamily="2" charset="2"/>
              <a:buChar char="l"/>
            </a:pPr>
            <a:r>
              <a:rPr lang="en-US" altLang="zh-CN" sz="1600" dirty="0">
                <a:latin typeface="Calibri" pitchFamily="34" charset="0"/>
              </a:rPr>
              <a:t>Transfer time : 5ms maximum auto transfers between AC power sources</a:t>
            </a:r>
            <a:endParaRPr lang="zh-CN" altLang="en-US" sz="1600" dirty="0">
              <a:latin typeface="Calibri" pitchFamily="34" charset="0"/>
            </a:endParaRPr>
          </a:p>
          <a:p>
            <a:pPr marL="285750" indent="-285750">
              <a:lnSpc>
                <a:spcPct val="150000"/>
              </a:lnSpc>
              <a:buFont typeface="Wingdings" pitchFamily="2" charset="2"/>
              <a:buChar char="l"/>
            </a:pPr>
            <a:r>
              <a:rPr lang="en-US" altLang="zh-CN" sz="1600" dirty="0">
                <a:latin typeface="Calibri" pitchFamily="34" charset="0"/>
              </a:rPr>
              <a:t>Protection: if the STS fail, the system will choose one input source as fix source, to ensure uninterruptible power supply</a:t>
            </a:r>
            <a:endParaRPr lang="zh-CN" altLang="en-US" sz="1600" dirty="0">
              <a:latin typeface="Calibri" pitchFamily="34" charset="0"/>
            </a:endParaRPr>
          </a:p>
          <a:p>
            <a:pPr marL="285750" indent="-285750">
              <a:lnSpc>
                <a:spcPct val="150000"/>
              </a:lnSpc>
              <a:buFont typeface="Wingdings" pitchFamily="2" charset="2"/>
              <a:buChar char="l"/>
            </a:pPr>
            <a:r>
              <a:rPr lang="en-US" altLang="zh-CN" sz="1600" dirty="0">
                <a:latin typeface="Calibri" pitchFamily="34" charset="0"/>
              </a:rPr>
              <a:t>break-before-made switching, automatic switching</a:t>
            </a:r>
            <a:endParaRPr lang="zh-CN" altLang="en-US" sz="1600" dirty="0">
              <a:latin typeface="Calibri" pitchFamily="34" charset="0"/>
            </a:endParaRPr>
          </a:p>
          <a:p>
            <a:pPr marL="285750" indent="-285750">
              <a:lnSpc>
                <a:spcPct val="150000"/>
              </a:lnSpc>
              <a:buFont typeface="Wingdings" pitchFamily="2" charset="2"/>
              <a:buChar char="l"/>
            </a:pPr>
            <a:r>
              <a:rPr lang="en-US" altLang="zh-CN" sz="1600" dirty="0">
                <a:latin typeface="Calibri" pitchFamily="34" charset="0"/>
              </a:rPr>
              <a:t>Manual and automatic transfers</a:t>
            </a:r>
          </a:p>
        </p:txBody>
      </p:sp>
      <p:sp>
        <p:nvSpPr>
          <p:cNvPr id="88" name="Text Box 7"/>
          <p:cNvSpPr txBox="1">
            <a:spLocks noChangeArrowheads="1"/>
          </p:cNvSpPr>
          <p:nvPr/>
        </p:nvSpPr>
        <p:spPr bwMode="auto">
          <a:xfrm>
            <a:off x="8976360" y="2277110"/>
            <a:ext cx="522605" cy="243840"/>
          </a:xfrm>
          <a:prstGeom prst="rect">
            <a:avLst/>
          </a:prstGeom>
          <a:noFill/>
          <a:ln w="12700" algn="ctr">
            <a:noFill/>
            <a:miter lim="800000"/>
          </a:ln>
          <a:effectLst/>
        </p:spPr>
        <p:txBody>
          <a:bodyPr wrap="square">
            <a:spAutoFit/>
          </a:bodyPr>
          <a:lstStyle/>
          <a:p>
            <a:pPr eaLnBrk="0" hangingPunct="0">
              <a:lnSpc>
                <a:spcPct val="100000"/>
              </a:lnSpc>
              <a:spcBef>
                <a:spcPct val="0"/>
              </a:spcBef>
              <a:defRPr/>
            </a:pPr>
            <a:r>
              <a:rPr lang="en-US" altLang="zh-CN" sz="1000" dirty="0" smtClean="0">
                <a:latin typeface="Calibri" pitchFamily="34" charset="0"/>
              </a:rPr>
              <a:t> STS </a:t>
            </a:r>
            <a:endParaRPr lang="en-US" altLang="zh-CN" sz="1000" dirty="0" smtClean="0">
              <a:solidFill>
                <a:schemeClr val="tx1"/>
              </a:solidFill>
              <a:effectLst>
                <a:outerShdw blurRad="38100" dist="38100" dir="2700000" algn="tl">
                  <a:srgbClr val="C0C0C0"/>
                </a:outerShdw>
              </a:effectLst>
              <a:latin typeface="Calibri" pitchFamily="34" charset="0"/>
              <a:ea typeface="宋体" pitchFamily="2" charset="-122"/>
            </a:endParaRPr>
          </a:p>
        </p:txBody>
      </p:sp>
      <p:pic>
        <p:nvPicPr>
          <p:cNvPr id="89" name="Picture 2" descr="C:\Users\Administrator\Desktop\DSC09211_副本.jpg"/>
          <p:cNvPicPr>
            <a:picLocks noChangeAspect="1" noChangeArrowheads="1"/>
          </p:cNvPicPr>
          <p:nvPr/>
        </p:nvPicPr>
        <p:blipFill>
          <a:blip r:embed="rId10" cstate="print"/>
          <a:srcRect/>
          <a:stretch>
            <a:fillRect/>
          </a:stretch>
        </p:blipFill>
        <p:spPr bwMode="auto">
          <a:xfrm>
            <a:off x="983432" y="5013176"/>
            <a:ext cx="5256584" cy="816615"/>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103031" y="0"/>
            <a:ext cx="7840451" cy="4508927"/>
          </a:xfrm>
          <a:prstGeom prst="rect">
            <a:avLst/>
          </a:prstGeom>
          <a:noFill/>
        </p:spPr>
        <p:txBody>
          <a:bodyPr vert="horz" wrap="square" rtlCol="0">
            <a:noAutofit/>
          </a:bodyPr>
          <a:lstStyle/>
          <a:p>
            <a:pPr defTabSz="-635">
              <a:tabLst>
                <a:tab pos="4662170" algn="l"/>
              </a:tabLst>
            </a:pPr>
            <a:r>
              <a:rPr lang="en-US" altLang="zh-CN" sz="28700" spc="400" dirty="0" smtClean="0">
                <a:solidFill>
                  <a:srgbClr val="006835"/>
                </a:solidFill>
                <a:latin typeface="Impact" pitchFamily="34" charset="0"/>
                <a:ea typeface="Orbitron" panose="02000000000000000000" pitchFamily="2" charset="0"/>
              </a:rPr>
              <a:t>DHP</a:t>
            </a:r>
            <a:endParaRPr lang="zh-CN" altLang="en-US" sz="28700" spc="400" dirty="0">
              <a:solidFill>
                <a:srgbClr val="006835"/>
              </a:solidFill>
              <a:latin typeface="Impact" pitchFamily="34" charset="0"/>
              <a:ea typeface="Orbitron" panose="02000000000000000000" pitchFamily="2" charset="0"/>
            </a:endParaRPr>
          </a:p>
        </p:txBody>
      </p:sp>
      <p:sp>
        <p:nvSpPr>
          <p:cNvPr id="14" name="文本框 13"/>
          <p:cNvSpPr txBox="1"/>
          <p:nvPr/>
        </p:nvSpPr>
        <p:spPr>
          <a:xfrm>
            <a:off x="5318176" y="3344517"/>
            <a:ext cx="6572628" cy="646331"/>
          </a:xfrm>
          <a:prstGeom prst="rect">
            <a:avLst/>
          </a:prstGeom>
          <a:noFill/>
        </p:spPr>
        <p:txBody>
          <a:bodyPr vert="horz" wrap="none" rtlCol="0">
            <a:noAutofit/>
          </a:bodyPr>
          <a:lstStyle/>
          <a:p>
            <a:pPr eaLnBrk="0" fontAlgn="base" hangingPunct="0">
              <a:spcBef>
                <a:spcPct val="0"/>
              </a:spcBef>
              <a:spcAft>
                <a:spcPct val="0"/>
              </a:spcAft>
            </a:pPr>
            <a:r>
              <a:rPr lang="en-US" altLang="zh-CN" sz="3600" b="1" dirty="0">
                <a:solidFill>
                  <a:srgbClr val="006835"/>
                </a:solidFill>
                <a:latin typeface="Calibri" pitchFamily="34" charset="0"/>
                <a:ea typeface="黑体" pitchFamily="49" charset="-122"/>
                <a:cs typeface="+mj-cs"/>
              </a:rPr>
              <a:t>series </a:t>
            </a:r>
            <a:r>
              <a:rPr lang="en-US" altLang="zh-CN" sz="3600" b="1" dirty="0" smtClean="0">
                <a:solidFill>
                  <a:srgbClr val="006835"/>
                </a:solidFill>
                <a:latin typeface="Calibri" pitchFamily="34" charset="0"/>
                <a:ea typeface="黑体" pitchFamily="49" charset="-122"/>
                <a:cs typeface="+mj-cs"/>
              </a:rPr>
              <a:t>rack </a:t>
            </a:r>
            <a:r>
              <a:rPr lang="en-US" altLang="zh-CN" sz="3600" b="1" dirty="0">
                <a:solidFill>
                  <a:srgbClr val="006835"/>
                </a:solidFill>
                <a:latin typeface="Calibri" pitchFamily="34" charset="0"/>
                <a:ea typeface="黑体" pitchFamily="49" charset="-122"/>
                <a:cs typeface="+mj-cs"/>
              </a:rPr>
              <a:t>inverter</a:t>
            </a:r>
          </a:p>
        </p:txBody>
      </p:sp>
      <p:sp>
        <p:nvSpPr>
          <p:cNvPr id="15" name="文本框 14"/>
          <p:cNvSpPr txBox="1"/>
          <p:nvPr/>
        </p:nvSpPr>
        <p:spPr>
          <a:xfrm>
            <a:off x="5133001" y="4429512"/>
            <a:ext cx="6851560" cy="1752348"/>
          </a:xfrm>
          <a:prstGeom prst="rect">
            <a:avLst/>
          </a:prstGeom>
          <a:noFill/>
        </p:spPr>
        <p:txBody>
          <a:bodyPr wrap="square" rtlCol="0">
            <a:noAutofit/>
          </a:bodyPr>
          <a:lstStyle/>
          <a:p>
            <a:pPr indent="457200"/>
            <a:r>
              <a:rPr lang="en-US" altLang="zh-CN" sz="1400" dirty="0">
                <a:solidFill>
                  <a:schemeClr val="tx1">
                    <a:lumMod val="75000"/>
                    <a:lumOff val="25000"/>
                  </a:schemeClr>
                </a:solidFill>
                <a:latin typeface="Calibri" pitchFamily="34" charset="0"/>
              </a:rPr>
              <a:t>DHP11 series inverter is DC-AC sine wave inverter. output power 1KVA, 2KVA, 3KVA. it is small size, light weight, high efficiency. with high power density, applicable for IT room, intelligent management system and emergency lighting. DC inout volatge</a:t>
            </a:r>
            <a:r>
              <a:rPr lang="zh-CN" altLang="en-US" sz="1400" dirty="0">
                <a:solidFill>
                  <a:schemeClr val="tx1">
                    <a:lumMod val="75000"/>
                    <a:lumOff val="25000"/>
                  </a:schemeClr>
                </a:solidFill>
                <a:latin typeface="Calibri" pitchFamily="34" charset="0"/>
              </a:rPr>
              <a:t> </a:t>
            </a:r>
            <a:r>
              <a:rPr lang="en-US" altLang="zh-CN" sz="1400" dirty="0">
                <a:solidFill>
                  <a:schemeClr val="tx1">
                    <a:lumMod val="75000"/>
                    <a:lumOff val="25000"/>
                  </a:schemeClr>
                </a:solidFill>
                <a:latin typeface="Calibri" pitchFamily="34" charset="0"/>
              </a:rPr>
              <a:t>48VDC, 110VDC, 220VDC. </a:t>
            </a:r>
            <a:r>
              <a:rPr lang="en-US" altLang="zh-CN" sz="1400" dirty="0">
                <a:solidFill>
                  <a:schemeClr val="tx1">
                    <a:lumMod val="75000"/>
                    <a:lumOff val="25000"/>
                  </a:schemeClr>
                </a:solidFill>
                <a:latin typeface="Calibri" pitchFamily="34" charset="0"/>
                <a:sym typeface="+mn-ea"/>
              </a:rPr>
              <a:t>single phase AC </a:t>
            </a:r>
            <a:r>
              <a:rPr lang="en-US" altLang="zh-CN" sz="1400" dirty="0">
                <a:solidFill>
                  <a:schemeClr val="tx1">
                    <a:lumMod val="75000"/>
                    <a:lumOff val="25000"/>
                  </a:schemeClr>
                </a:solidFill>
                <a:latin typeface="Calibri" pitchFamily="34" charset="0"/>
              </a:rPr>
              <a:t>output . load could be Inductive load, conductive load. </a:t>
            </a:r>
            <a:endParaRPr lang="zh-CN" altLang="en-US" sz="1400" dirty="0">
              <a:solidFill>
                <a:schemeClr val="tx1">
                  <a:lumMod val="75000"/>
                  <a:lumOff val="25000"/>
                </a:schemeClr>
              </a:solidFill>
              <a:latin typeface="Calibri" pitchFamily="34" charset="0"/>
            </a:endParaRPr>
          </a:p>
        </p:txBody>
      </p:sp>
      <p:cxnSp>
        <p:nvCxnSpPr>
          <p:cNvPr id="16" name="直接连接符 15"/>
          <p:cNvCxnSpPr/>
          <p:nvPr/>
        </p:nvCxnSpPr>
        <p:spPr>
          <a:xfrm>
            <a:off x="5226757" y="4198513"/>
            <a:ext cx="6664047" cy="0"/>
          </a:xfrm>
          <a:prstGeom prst="line">
            <a:avLst/>
          </a:prstGeom>
          <a:ln>
            <a:solidFill>
              <a:srgbClr val="006835"/>
            </a:solidFill>
          </a:ln>
        </p:spPr>
        <p:style>
          <a:lnRef idx="3">
            <a:schemeClr val="accent3"/>
          </a:lnRef>
          <a:fillRef idx="0">
            <a:schemeClr val="accent3"/>
          </a:fillRef>
          <a:effectRef idx="2">
            <a:schemeClr val="accent3"/>
          </a:effectRef>
          <a:fontRef idx="minor">
            <a:schemeClr val="tx1"/>
          </a:fontRef>
        </p:style>
      </p:cxnSp>
      <p:sp>
        <p:nvSpPr>
          <p:cNvPr id="6" name="文本框 5"/>
          <p:cNvSpPr txBox="1"/>
          <p:nvPr/>
        </p:nvSpPr>
        <p:spPr>
          <a:xfrm>
            <a:off x="100310" y="4525808"/>
            <a:ext cx="5035413" cy="914400"/>
          </a:xfrm>
          <a:prstGeom prst="rect">
            <a:avLst/>
          </a:prstGeom>
          <a:noFill/>
        </p:spPr>
        <p:txBody>
          <a:bodyPr wrap="square" rtlCol="0">
            <a:spAutoFit/>
          </a:bodyPr>
          <a:lstStyle/>
          <a:p>
            <a:pPr>
              <a:lnSpc>
                <a:spcPct val="150000"/>
              </a:lnSpc>
            </a:pPr>
            <a:r>
              <a:rPr lang="en-US" altLang="zh-CN" dirty="0" smtClean="0">
                <a:latin typeface="Calibri" pitchFamily="34" charset="0"/>
                <a:ea typeface="黑体" pitchFamily="49" charset="-122"/>
              </a:rPr>
              <a:t>Application: IT room, </a:t>
            </a:r>
            <a:r>
              <a:rPr lang="zh-CN" altLang="en-US" dirty="0" smtClean="0">
                <a:latin typeface="Calibri" pitchFamily="34" charset="0"/>
                <a:ea typeface="黑体" pitchFamily="49" charset="-122"/>
              </a:rPr>
              <a:t>Intelligent management system, emergency lighting</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1"/>
          <p:cNvSpPr>
            <a:spLocks noGrp="1"/>
          </p:cNvSpPr>
          <p:nvPr>
            <p:ph type="title"/>
          </p:nvPr>
        </p:nvSpPr>
        <p:spPr>
          <a:xfrm>
            <a:off x="838200" y="365125"/>
            <a:ext cx="10515600" cy="1325563"/>
          </a:xfrm>
        </p:spPr>
        <p:txBody>
          <a:bodyPr>
            <a:normAutofit/>
          </a:bodyPr>
          <a:lstStyle/>
          <a:p>
            <a:pPr eaLnBrk="0" fontAlgn="base" hangingPunct="0">
              <a:lnSpc>
                <a:spcPct val="130000"/>
              </a:lnSpc>
              <a:spcAft>
                <a:spcPct val="0"/>
              </a:spcAft>
              <a:buFont typeface="Arial" pitchFamily="34" charset="0"/>
              <a:defRPr/>
            </a:pPr>
            <a:r>
              <a:rPr lang="en-US" altLang="zh-CN" sz="3200" b="1" kern="0" dirty="0" smtClean="0">
                <a:solidFill>
                  <a:srgbClr val="006835"/>
                </a:solidFill>
                <a:latin typeface="Calibri" pitchFamily="34" charset="0"/>
                <a:ea typeface="黑体" pitchFamily="49" charset="-122"/>
              </a:rPr>
              <a:t>DHP</a:t>
            </a:r>
            <a:r>
              <a:rPr lang="zh-CN" altLang="en-US" sz="3200" b="1" kern="0" dirty="0" smtClean="0">
                <a:solidFill>
                  <a:srgbClr val="006835"/>
                </a:solidFill>
                <a:latin typeface="Calibri" pitchFamily="34" charset="0"/>
                <a:ea typeface="黑体" pitchFamily="49" charset="-122"/>
              </a:rPr>
              <a:t> </a:t>
            </a:r>
            <a:r>
              <a:rPr lang="en-US" altLang="zh-CN" sz="3200" b="1" kern="0" dirty="0">
                <a:solidFill>
                  <a:srgbClr val="006835"/>
                </a:solidFill>
                <a:latin typeface="Calibri" pitchFamily="34" charset="0"/>
                <a:ea typeface="黑体" pitchFamily="49" charset="-122"/>
              </a:rPr>
              <a:t>inverter components</a:t>
            </a:r>
          </a:p>
        </p:txBody>
      </p:sp>
      <p:pic>
        <p:nvPicPr>
          <p:cNvPr id="10" name="图片 9"/>
          <p:cNvPicPr>
            <a:picLocks noChangeAspect="1"/>
          </p:cNvPicPr>
          <p:nvPr/>
        </p:nvPicPr>
        <p:blipFill>
          <a:blip r:embed="rId2" cstate="print"/>
          <a:stretch>
            <a:fillRect/>
          </a:stretch>
        </p:blipFill>
        <p:spPr>
          <a:xfrm>
            <a:off x="1276106" y="2748572"/>
            <a:ext cx="3988564" cy="831739"/>
          </a:xfrm>
          <a:prstGeom prst="rect">
            <a:avLst/>
          </a:prstGeom>
        </p:spPr>
      </p:pic>
      <p:pic>
        <p:nvPicPr>
          <p:cNvPr id="12" name="图片 11"/>
          <p:cNvPicPr>
            <a:picLocks noChangeAspect="1"/>
          </p:cNvPicPr>
          <p:nvPr/>
        </p:nvPicPr>
        <p:blipFill>
          <a:blip r:embed="rId2" cstate="print"/>
          <a:stretch>
            <a:fillRect/>
          </a:stretch>
        </p:blipFill>
        <p:spPr>
          <a:xfrm>
            <a:off x="1271464" y="1772816"/>
            <a:ext cx="3988564" cy="831739"/>
          </a:xfrm>
          <a:prstGeom prst="rect">
            <a:avLst/>
          </a:prstGeom>
        </p:spPr>
      </p:pic>
      <p:sp>
        <p:nvSpPr>
          <p:cNvPr id="13" name="文本框 17"/>
          <p:cNvSpPr txBox="1"/>
          <p:nvPr/>
        </p:nvSpPr>
        <p:spPr>
          <a:xfrm>
            <a:off x="5951984" y="1844824"/>
            <a:ext cx="4104456" cy="1463040"/>
          </a:xfrm>
          <a:prstGeom prst="rect">
            <a:avLst/>
          </a:prstGeom>
          <a:noFill/>
        </p:spPr>
        <p:txBody>
          <a:bodyPr wrap="square" rtlCol="0">
            <a:spAutoFit/>
          </a:bodyPr>
          <a:lstStyle/>
          <a:p>
            <a:r>
              <a:rPr lang="zh-CN" altLang="en-US" dirty="0" smtClean="0">
                <a:latin typeface="+mn-lt"/>
              </a:rPr>
              <a:t>capacity：</a:t>
            </a:r>
            <a:r>
              <a:rPr lang="en-US" altLang="zh-CN" dirty="0" smtClean="0">
                <a:latin typeface="+mn-lt"/>
              </a:rPr>
              <a:t>1KVA/2KVA/3KVA</a:t>
            </a:r>
          </a:p>
          <a:p>
            <a:r>
              <a:rPr lang="zh-CN" altLang="en-US" dirty="0" smtClean="0">
                <a:latin typeface="+mn-lt"/>
              </a:rPr>
              <a:t>dimension：</a:t>
            </a:r>
            <a:r>
              <a:rPr lang="en-US" altLang="zh-CN" dirty="0" smtClean="0">
                <a:latin typeface="+mn-lt"/>
              </a:rPr>
              <a:t>19”W*300D*1UH</a:t>
            </a:r>
          </a:p>
          <a:p>
            <a:r>
              <a:rPr lang="en-US" altLang="zh-CN" dirty="0" smtClean="0">
                <a:latin typeface="+mn-lt"/>
              </a:rPr>
              <a:t>DC input: 24V/48V/110/220VDC</a:t>
            </a:r>
          </a:p>
          <a:p>
            <a:r>
              <a:rPr lang="en-US" altLang="zh-CN" dirty="0" smtClean="0">
                <a:latin typeface="+mn-lt"/>
              </a:rPr>
              <a:t>AC output: 220VAC</a:t>
            </a:r>
          </a:p>
          <a:p>
            <a:r>
              <a:rPr lang="en-US" altLang="zh-CN" dirty="0" smtClean="0">
                <a:latin typeface="+mn-lt"/>
              </a:rPr>
              <a:t>single phase, with bypass</a:t>
            </a:r>
            <a:endParaRPr lang="en-US" altLang="zh-CN" dirty="0">
              <a:latin typeface="+mn-lt"/>
            </a:endParaRPr>
          </a:p>
        </p:txBody>
      </p:sp>
      <p:sp>
        <p:nvSpPr>
          <p:cNvPr id="17" name="矩形 16"/>
          <p:cNvSpPr/>
          <p:nvPr/>
        </p:nvSpPr>
        <p:spPr>
          <a:xfrm>
            <a:off x="7032104" y="4221088"/>
            <a:ext cx="3240360" cy="914400"/>
          </a:xfrm>
          <a:prstGeom prst="rect">
            <a:avLst/>
          </a:prstGeom>
        </p:spPr>
        <p:txBody>
          <a:bodyPr wrap="square">
            <a:spAutoFit/>
          </a:bodyPr>
          <a:lstStyle/>
          <a:p>
            <a:pPr fontAlgn="base">
              <a:lnSpc>
                <a:spcPct val="150000"/>
              </a:lnSpc>
              <a:spcBef>
                <a:spcPct val="20000"/>
              </a:spcBef>
              <a:spcAft>
                <a:spcPct val="0"/>
              </a:spcAft>
              <a:defRPr/>
            </a:pPr>
            <a:r>
              <a:rPr lang="en-US" altLang="zh-CN" kern="100" dirty="0" smtClean="0">
                <a:latin typeface="Calibri" pitchFamily="34" charset="0"/>
                <a:cs typeface="Times New Roman" pitchFamily="18" charset="0"/>
              </a:rPr>
              <a:t>operation principle: mains input and DC input, </a:t>
            </a:r>
            <a:r>
              <a:rPr lang="en-US" kern="100" dirty="0" smtClean="0">
                <a:latin typeface="Calibri" pitchFamily="34" charset="0"/>
                <a:cs typeface="Times New Roman" pitchFamily="18" charset="0"/>
              </a:rPr>
              <a:t>master or standby.</a:t>
            </a:r>
            <a:endParaRPr lang="zh-CN" altLang="en-US" kern="100" dirty="0">
              <a:latin typeface="Calibri" pitchFamily="34"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eaLnBrk="0" fontAlgn="base" hangingPunct="0">
              <a:lnSpc>
                <a:spcPct val="130000"/>
              </a:lnSpc>
              <a:spcAft>
                <a:spcPct val="0"/>
              </a:spcAft>
              <a:buFont typeface="Arial" pitchFamily="34" charset="0"/>
              <a:defRPr/>
            </a:pPr>
            <a:r>
              <a:rPr lang="en-US" altLang="zh-CN" sz="3200" b="1" kern="0" dirty="0">
                <a:solidFill>
                  <a:srgbClr val="006835"/>
                </a:solidFill>
                <a:latin typeface="Calibri" pitchFamily="34" charset="0"/>
                <a:ea typeface="黑体" pitchFamily="49" charset="-122"/>
              </a:rPr>
              <a:t>DHP inverter Features</a:t>
            </a:r>
            <a:endParaRPr lang="zh-CN" altLang="en-US" sz="3200" b="1" kern="0" dirty="0">
              <a:solidFill>
                <a:srgbClr val="006835"/>
              </a:solidFill>
              <a:latin typeface="Calibri" pitchFamily="34" charset="0"/>
              <a:ea typeface="黑体" pitchFamily="49" charset="-122"/>
            </a:endParaRPr>
          </a:p>
        </p:txBody>
      </p:sp>
      <p:sp>
        <p:nvSpPr>
          <p:cNvPr id="7" name="内容占位符 2"/>
          <p:cNvSpPr txBox="1"/>
          <p:nvPr/>
        </p:nvSpPr>
        <p:spPr bwMode="auto">
          <a:xfrm>
            <a:off x="911225" y="1398905"/>
            <a:ext cx="6408420"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ea typeface="+mn-ea"/>
              </a:defRPr>
            </a:lvl2pPr>
            <a:lvl3pPr marL="1143000" indent="-228600" algn="l" rtl="0" eaLnBrk="1" fontAlgn="base" hangingPunct="1">
              <a:spcBef>
                <a:spcPct val="20000"/>
              </a:spcBef>
              <a:spcAft>
                <a:spcPct val="0"/>
              </a:spcAft>
              <a:buChar char="•"/>
              <a:defRPr sz="20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a:lnSpc>
                <a:spcPct val="150000"/>
              </a:lnSpc>
              <a:buFont typeface="Wingdings" pitchFamily="2" charset="2"/>
              <a:buChar char="l"/>
              <a:defRPr/>
            </a:pPr>
            <a:r>
              <a:rPr lang="en-US" altLang="zh-CN" sz="1400" kern="100" dirty="0" smtClean="0">
                <a:latin typeface="Calibri" pitchFamily="34" charset="0"/>
                <a:ea typeface="宋体" pitchFamily="2" charset="-122"/>
                <a:cs typeface="Times New Roman" pitchFamily="18" charset="0"/>
              </a:rPr>
              <a:t>installation: height 1U putting in standard cabinet.</a:t>
            </a:r>
          </a:p>
          <a:p>
            <a:pPr marL="0">
              <a:lnSpc>
                <a:spcPct val="150000"/>
              </a:lnSpc>
              <a:buFont typeface="Wingdings" pitchFamily="2" charset="2"/>
              <a:buChar char="l"/>
              <a:defRPr/>
            </a:pPr>
            <a:r>
              <a:rPr lang="zh-CN" altLang="en-US" sz="1400" kern="100" dirty="0">
                <a:latin typeface="Calibri" pitchFamily="34" charset="0"/>
                <a:ea typeface="宋体" pitchFamily="2" charset="-122"/>
                <a:cs typeface="Times New Roman" pitchFamily="18" charset="0"/>
              </a:rPr>
              <a:t>Control circuit</a:t>
            </a:r>
            <a:r>
              <a:rPr lang="en-US" altLang="zh-CN" sz="1400" kern="100" dirty="0">
                <a:latin typeface="Calibri" pitchFamily="34" charset="0"/>
                <a:ea typeface="宋体" pitchFamily="2" charset="-122"/>
                <a:cs typeface="Times New Roman" pitchFamily="18" charset="0"/>
              </a:rPr>
              <a:t>: </a:t>
            </a:r>
            <a:r>
              <a:rPr sz="1400" kern="100" dirty="0">
                <a:latin typeface="Calibri" pitchFamily="34" charset="0"/>
                <a:ea typeface="宋体" pitchFamily="2" charset="-122"/>
                <a:cs typeface="Times New Roman" pitchFamily="18" charset="0"/>
              </a:rPr>
              <a:t>SPWM sine wave modulation, 16-bit microprocessor control</a:t>
            </a:r>
            <a:r>
              <a:rPr lang="en-US" sz="1400" kern="100" dirty="0">
                <a:latin typeface="Calibri" pitchFamily="34" charset="0"/>
                <a:ea typeface="宋体" pitchFamily="2" charset="-122"/>
                <a:cs typeface="Times New Roman" pitchFamily="18" charset="0"/>
              </a:rPr>
              <a:t>.</a:t>
            </a:r>
          </a:p>
          <a:p>
            <a:pPr marL="0">
              <a:lnSpc>
                <a:spcPct val="150000"/>
              </a:lnSpc>
              <a:buFont typeface="Wingdings" pitchFamily="2" charset="2"/>
              <a:buChar char="l"/>
              <a:defRPr/>
            </a:pPr>
            <a:r>
              <a:rPr lang="en-US" altLang="zh-CN" sz="1400" kern="100" dirty="0" smtClean="0">
                <a:latin typeface="Calibri" pitchFamily="34" charset="0"/>
                <a:ea typeface="宋体" pitchFamily="2" charset="-122"/>
                <a:cs typeface="Times New Roman" pitchFamily="18" charset="0"/>
              </a:rPr>
              <a:t>input: </a:t>
            </a:r>
            <a:r>
              <a:rPr sz="1400" kern="100" dirty="0">
                <a:latin typeface="Calibri" pitchFamily="34" charset="0"/>
                <a:ea typeface="宋体" pitchFamily="2" charset="-122"/>
                <a:cs typeface="Times New Roman" pitchFamily="18" charset="0"/>
                <a:sym typeface="+mn-ea"/>
              </a:rPr>
              <a:t>Mains and Inverter output mainly among the reverse, the priority of both can be set by the user.</a:t>
            </a:r>
            <a:endParaRPr sz="1400" kern="100" dirty="0">
              <a:latin typeface="Calibri" pitchFamily="34" charset="0"/>
              <a:ea typeface="宋体" pitchFamily="2" charset="-122"/>
              <a:cs typeface="Times New Roman" pitchFamily="18" charset="0"/>
            </a:endParaRPr>
          </a:p>
          <a:p>
            <a:pPr marL="0">
              <a:lnSpc>
                <a:spcPct val="150000"/>
              </a:lnSpc>
              <a:buFont typeface="Wingdings" pitchFamily="2" charset="2"/>
              <a:buChar char="l"/>
              <a:defRPr/>
            </a:pPr>
            <a:r>
              <a:rPr sz="1400" kern="100" dirty="0">
                <a:latin typeface="Calibri" pitchFamily="34" charset="0"/>
                <a:ea typeface="宋体" pitchFamily="2" charset="-122"/>
                <a:cs typeface="Times New Roman" pitchFamily="18" charset="0"/>
              </a:rPr>
              <a:t>communication:  RS232 、output dry contact ( </a:t>
            </a:r>
            <a:r>
              <a:rPr sz="1400" kern="100" dirty="0">
                <a:latin typeface="Calibri" pitchFamily="34" charset="0"/>
                <a:ea typeface="宋体" pitchFamily="2" charset="-122"/>
                <a:cs typeface="Times New Roman" pitchFamily="18" charset="0"/>
                <a:sym typeface="+mn-ea"/>
              </a:rPr>
              <a:t>representing bypass line, inverter online, battery alarm status</a:t>
            </a:r>
            <a:r>
              <a:rPr lang="en-US" sz="1400" kern="100" dirty="0">
                <a:latin typeface="Calibri" pitchFamily="34" charset="0"/>
                <a:ea typeface="宋体" pitchFamily="2" charset="-122"/>
                <a:cs typeface="Times New Roman" pitchFamily="18" charset="0"/>
                <a:sym typeface="+mn-ea"/>
              </a:rPr>
              <a:t>).</a:t>
            </a:r>
          </a:p>
        </p:txBody>
      </p:sp>
      <p:pic>
        <p:nvPicPr>
          <p:cNvPr id="8" name="Picture 10" descr="内部图"/>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9299" y="1060361"/>
            <a:ext cx="3502025"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9"/>
          <p:cNvPicPr>
            <a:picLocks noChangeAspect="1"/>
          </p:cNvPicPr>
          <p:nvPr/>
        </p:nvPicPr>
        <p:blipFill>
          <a:blip r:embed="rId3" cstate="print"/>
          <a:stretch>
            <a:fillRect/>
          </a:stretch>
        </p:blipFill>
        <p:spPr>
          <a:xfrm>
            <a:off x="1055440" y="4653136"/>
            <a:ext cx="4244454" cy="745458"/>
          </a:xfrm>
          <a:prstGeom prst="rect">
            <a:avLst/>
          </a:prstGeom>
        </p:spPr>
      </p:pic>
      <p:sp>
        <p:nvSpPr>
          <p:cNvPr id="11" name="矩形 10"/>
          <p:cNvSpPr/>
          <p:nvPr/>
        </p:nvSpPr>
        <p:spPr>
          <a:xfrm>
            <a:off x="5663952" y="4149080"/>
            <a:ext cx="6371695" cy="1394677"/>
          </a:xfrm>
          <a:prstGeom prst="rect">
            <a:avLst/>
          </a:prstGeom>
        </p:spPr>
        <p:txBody>
          <a:bodyPr wrap="square">
            <a:spAutoFit/>
          </a:bodyPr>
          <a:lstStyle/>
          <a:p>
            <a:pPr indent="-342900" fontAlgn="base">
              <a:lnSpc>
                <a:spcPct val="150000"/>
              </a:lnSpc>
              <a:spcBef>
                <a:spcPct val="20000"/>
              </a:spcBef>
              <a:spcAft>
                <a:spcPct val="0"/>
              </a:spcAft>
              <a:buFont typeface="Wingdings" pitchFamily="2" charset="2"/>
              <a:buChar char="l"/>
              <a:defRPr/>
            </a:pPr>
            <a:r>
              <a:rPr sz="1400" kern="100" dirty="0">
                <a:latin typeface="Calibri" pitchFamily="34" charset="0"/>
                <a:cs typeface="Times New Roman" pitchFamily="18" charset="0"/>
                <a:sym typeface="+mn-ea"/>
              </a:rPr>
              <a:t>MTBF(Mean Time Between Failure)&gt; 100000h;</a:t>
            </a:r>
            <a:endParaRPr sz="1400" kern="100" dirty="0">
              <a:latin typeface="Calibri" pitchFamily="34" charset="0"/>
              <a:cs typeface="Times New Roman" pitchFamily="18" charset="0"/>
            </a:endParaRPr>
          </a:p>
          <a:p>
            <a:pPr indent="-342900" fontAlgn="base">
              <a:lnSpc>
                <a:spcPct val="150000"/>
              </a:lnSpc>
              <a:spcBef>
                <a:spcPct val="20000"/>
              </a:spcBef>
              <a:spcAft>
                <a:spcPct val="0"/>
              </a:spcAft>
              <a:buFont typeface="Wingdings" pitchFamily="2" charset="2"/>
              <a:buChar char="l"/>
              <a:defRPr/>
            </a:pPr>
            <a:r>
              <a:rPr sz="1400" kern="100" dirty="0">
                <a:latin typeface="Calibri" pitchFamily="34" charset="0"/>
                <a:cs typeface="Times New Roman" pitchFamily="18" charset="0"/>
              </a:rPr>
              <a:t>protection: </a:t>
            </a:r>
            <a:r>
              <a:rPr sz="1400" kern="100" dirty="0">
                <a:latin typeface="Calibri" pitchFamily="34" charset="0"/>
                <a:cs typeface="Times New Roman" pitchFamily="18" charset="0"/>
                <a:sym typeface="+mn-ea"/>
              </a:rPr>
              <a:t>AC input over-voltage and under-voltage protection, output over-voltage and under-voltage protection, overload and short-circuit protection, over-temperature protection, battery under-voltage warning, shutdown etc</a:t>
            </a:r>
            <a:endParaRPr sz="1400" kern="100" dirty="0">
              <a:latin typeface="Calibri" pitchFamily="34"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wallpapersking.com/Big6/1366768/200825/1557000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1999" cy="6912127"/>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7"/>
          <p:cNvGrpSpPr/>
          <p:nvPr/>
        </p:nvGrpSpPr>
        <p:grpSpPr>
          <a:xfrm>
            <a:off x="6793406" y="1923172"/>
            <a:ext cx="5398594" cy="1367644"/>
            <a:chOff x="5852148" y="3936045"/>
            <a:chExt cx="5279286" cy="1347885"/>
          </a:xfrm>
          <a:effectLst>
            <a:outerShdw blurRad="63500" sx="102000" sy="102000" algn="ctr" rotWithShape="0">
              <a:prstClr val="black">
                <a:alpha val="40000"/>
              </a:prstClr>
            </a:outerShdw>
          </a:effectLst>
        </p:grpSpPr>
        <p:sp>
          <p:nvSpPr>
            <p:cNvPr id="6" name="标题 1"/>
            <p:cNvSpPr txBox="1"/>
            <p:nvPr/>
          </p:nvSpPr>
          <p:spPr>
            <a:xfrm flipH="1">
              <a:off x="5852148" y="3936045"/>
              <a:ext cx="5279285" cy="857250"/>
            </a:xfrm>
            <a:prstGeom prst="snip1Rect">
              <a:avLst>
                <a:gd name="adj" fmla="val 0"/>
              </a:avLst>
            </a:prstGeom>
            <a:solidFill>
              <a:schemeClr val="bg1">
                <a:alpha val="50000"/>
              </a:schemeClr>
            </a:solidFill>
            <a:ln>
              <a:noFill/>
            </a:ln>
          </p:spPr>
          <p:txBody>
            <a:bodyPr anchor="ctr"/>
            <a:lstStyle/>
            <a:p>
              <a:pPr marL="342900" indent="-342900" algn="ctr" defTabSz="913765">
                <a:spcBef>
                  <a:spcPct val="20000"/>
                </a:spcBef>
                <a:defRPr/>
              </a:pPr>
              <a:r>
                <a:rPr lang="en-US" altLang="zh-CN" sz="4000" b="1" dirty="0">
                  <a:solidFill>
                    <a:srgbClr val="006835"/>
                  </a:solidFill>
                  <a:latin typeface="Calibri" pitchFamily="34" charset="0"/>
                  <a:ea typeface="微软雅黑" pitchFamily="34" charset="-122"/>
                  <a:cs typeface="Arial" pitchFamily="34" charset="0"/>
                </a:rPr>
                <a:t>Datacenter </a:t>
              </a:r>
              <a:r>
                <a:rPr lang="en-US" altLang="zh-CN" sz="4000" b="1" dirty="0" smtClean="0">
                  <a:solidFill>
                    <a:srgbClr val="006835"/>
                  </a:solidFill>
                  <a:latin typeface="Calibri" pitchFamily="34" charset="0"/>
                  <a:ea typeface="微软雅黑" pitchFamily="34" charset="-122"/>
                  <a:cs typeface="Arial" pitchFamily="34" charset="0"/>
                </a:rPr>
                <a:t>Products</a:t>
              </a:r>
              <a:endParaRPr lang="en-US" altLang="zh-CN" sz="4000" b="1" dirty="0">
                <a:solidFill>
                  <a:srgbClr val="006835"/>
                </a:solidFill>
                <a:latin typeface="Calibri" pitchFamily="34" charset="0"/>
                <a:ea typeface="微软雅黑" pitchFamily="34" charset="-122"/>
                <a:cs typeface="Arial" pitchFamily="34" charset="0"/>
              </a:endParaRPr>
            </a:p>
          </p:txBody>
        </p:sp>
        <p:sp>
          <p:nvSpPr>
            <p:cNvPr id="7" name="标题 1"/>
            <p:cNvSpPr txBox="1"/>
            <p:nvPr/>
          </p:nvSpPr>
          <p:spPr bwMode="auto">
            <a:xfrm>
              <a:off x="5852149" y="4797233"/>
              <a:ext cx="5279285" cy="486697"/>
            </a:xfrm>
            <a:prstGeom prst="rect">
              <a:avLst/>
            </a:prstGeom>
            <a:solidFill>
              <a:schemeClr val="bg1">
                <a:lumMod val="65000"/>
                <a:alpha val="65098"/>
              </a:schemeClr>
            </a:solidFill>
            <a:ln w="9525">
              <a:noFill/>
              <a:miter lim="800000"/>
            </a:ln>
          </p:spPr>
          <p:txBody>
            <a:bodyPr vert="horz" wrap="square" lIns="68522" tIns="34261" rIns="68522" bIns="34261" numCol="1" anchor="ctr" anchorCtr="0" compatLnSpc="1"/>
            <a:lstStyle/>
            <a:p>
              <a:pPr algn="ctr" defTabSz="657860">
                <a:defRPr/>
              </a:pPr>
              <a:endParaRPr lang="en-US" altLang="zh-CN" sz="1800" kern="0" dirty="0">
                <a:solidFill>
                  <a:sysClr val="window" lastClr="FFFFFF"/>
                </a:solidFill>
                <a:latin typeface="Microsoft JhengHei" pitchFamily="34" charset="-120"/>
                <a:ea typeface="Microsoft JhengHei" pitchFamily="34" charset="-120"/>
                <a:cs typeface="Arial"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103031" y="0"/>
            <a:ext cx="7840451" cy="4508927"/>
          </a:xfrm>
          <a:prstGeom prst="rect">
            <a:avLst/>
          </a:prstGeom>
          <a:noFill/>
        </p:spPr>
        <p:txBody>
          <a:bodyPr vert="horz" wrap="square" rtlCol="0">
            <a:noAutofit/>
          </a:bodyPr>
          <a:lstStyle/>
          <a:p>
            <a:pPr defTabSz="-635">
              <a:tabLst>
                <a:tab pos="4662170" algn="l"/>
              </a:tabLst>
            </a:pPr>
            <a:r>
              <a:rPr lang="en-US" altLang="zh-CN" sz="28700" spc="400" dirty="0" smtClean="0">
                <a:solidFill>
                  <a:srgbClr val="006835"/>
                </a:solidFill>
                <a:latin typeface="Impact" pitchFamily="34" charset="0"/>
                <a:ea typeface="Orbitron" panose="02000000000000000000" pitchFamily="2" charset="0"/>
              </a:rPr>
              <a:t>DTP</a:t>
            </a:r>
            <a:endParaRPr lang="zh-CN" altLang="en-US" sz="28700" spc="400" dirty="0">
              <a:solidFill>
                <a:srgbClr val="006835"/>
              </a:solidFill>
              <a:latin typeface="Impact" pitchFamily="34" charset="0"/>
              <a:ea typeface="Orbitron" panose="02000000000000000000" pitchFamily="2" charset="0"/>
            </a:endParaRPr>
          </a:p>
        </p:txBody>
      </p:sp>
      <p:sp>
        <p:nvSpPr>
          <p:cNvPr id="14" name="文本框 13"/>
          <p:cNvSpPr txBox="1"/>
          <p:nvPr/>
        </p:nvSpPr>
        <p:spPr>
          <a:xfrm>
            <a:off x="5318176" y="3344517"/>
            <a:ext cx="6250432" cy="646331"/>
          </a:xfrm>
          <a:prstGeom prst="rect">
            <a:avLst/>
          </a:prstGeom>
          <a:noFill/>
        </p:spPr>
        <p:txBody>
          <a:bodyPr vert="horz" wrap="none" rtlCol="0">
            <a:noAutofit/>
          </a:bodyPr>
          <a:lstStyle/>
          <a:p>
            <a:pPr eaLnBrk="0" fontAlgn="base" hangingPunct="0">
              <a:spcBef>
                <a:spcPct val="0"/>
              </a:spcBef>
              <a:spcAft>
                <a:spcPct val="0"/>
              </a:spcAft>
            </a:pPr>
            <a:r>
              <a:rPr lang="en-US" altLang="zh-CN" sz="3600" b="1" dirty="0" smtClean="0">
                <a:solidFill>
                  <a:srgbClr val="006835"/>
                </a:solidFill>
                <a:latin typeface="Calibri" pitchFamily="34" charset="0"/>
                <a:ea typeface="黑体" pitchFamily="49" charset="-122"/>
                <a:cs typeface="+mj-cs"/>
              </a:rPr>
              <a:t>series modular rack inverter</a:t>
            </a:r>
          </a:p>
        </p:txBody>
      </p:sp>
      <p:sp>
        <p:nvSpPr>
          <p:cNvPr id="15" name="文本框 14"/>
          <p:cNvSpPr txBox="1"/>
          <p:nvPr/>
        </p:nvSpPr>
        <p:spPr>
          <a:xfrm>
            <a:off x="5133000" y="4406179"/>
            <a:ext cx="6851560" cy="1752348"/>
          </a:xfrm>
          <a:prstGeom prst="rect">
            <a:avLst/>
          </a:prstGeom>
          <a:noFill/>
        </p:spPr>
        <p:txBody>
          <a:bodyPr wrap="square" rtlCol="0">
            <a:noAutofit/>
          </a:bodyPr>
          <a:lstStyle/>
          <a:p>
            <a:pPr indent="457200"/>
            <a:r>
              <a:rPr sz="1400" dirty="0">
                <a:solidFill>
                  <a:schemeClr val="tx1">
                    <a:lumMod val="75000"/>
                    <a:lumOff val="25000"/>
                  </a:schemeClr>
                </a:solidFill>
                <a:latin typeface="Calibri" pitchFamily="34" charset="0"/>
              </a:rPr>
              <a:t>DTP series modular Inverter is pure sine wave, single phase, DC-AC inverter for critical telecom and electric power equipments. The DC input could be 48VDC, 110VDC or 220VDC. It is modular architecture, consisting of system rack and inverter modules, which could configure various power capacities by adding modules. With N+1 redundant design, if one inverter fails, it will withdraw from the system and the inverter system keeps supply to load.</a:t>
            </a:r>
          </a:p>
        </p:txBody>
      </p:sp>
      <p:cxnSp>
        <p:nvCxnSpPr>
          <p:cNvPr id="16" name="直接连接符 15"/>
          <p:cNvCxnSpPr/>
          <p:nvPr/>
        </p:nvCxnSpPr>
        <p:spPr>
          <a:xfrm>
            <a:off x="5226757" y="4198513"/>
            <a:ext cx="6664047" cy="0"/>
          </a:xfrm>
          <a:prstGeom prst="line">
            <a:avLst/>
          </a:prstGeom>
          <a:ln>
            <a:solidFill>
              <a:srgbClr val="006835"/>
            </a:solidFill>
          </a:ln>
        </p:spPr>
        <p:style>
          <a:lnRef idx="3">
            <a:schemeClr val="accent3"/>
          </a:lnRef>
          <a:fillRef idx="0">
            <a:schemeClr val="accent3"/>
          </a:fillRef>
          <a:effectRef idx="2">
            <a:schemeClr val="accent3"/>
          </a:effectRef>
          <a:fontRef idx="minor">
            <a:schemeClr val="tx1"/>
          </a:fontRef>
        </p:style>
      </p:cxnSp>
      <p:sp>
        <p:nvSpPr>
          <p:cNvPr id="6" name="文本框 5"/>
          <p:cNvSpPr txBox="1"/>
          <p:nvPr/>
        </p:nvSpPr>
        <p:spPr>
          <a:xfrm>
            <a:off x="48630" y="4198513"/>
            <a:ext cx="5035413" cy="1325880"/>
          </a:xfrm>
          <a:prstGeom prst="rect">
            <a:avLst/>
          </a:prstGeom>
          <a:noFill/>
        </p:spPr>
        <p:txBody>
          <a:bodyPr wrap="square" rtlCol="0">
            <a:spAutoFit/>
          </a:bodyPr>
          <a:lstStyle/>
          <a:p>
            <a:pPr>
              <a:lnSpc>
                <a:spcPct val="150000"/>
              </a:lnSpc>
            </a:pPr>
            <a:r>
              <a:rPr lang="en-US" altLang="zh-CN" dirty="0" smtClean="0">
                <a:latin typeface="Calibri" pitchFamily="34" charset="0"/>
                <a:ea typeface="黑体" pitchFamily="49" charset="-122"/>
              </a:rPr>
              <a:t>Application: </a:t>
            </a:r>
            <a:r>
              <a:rPr lang="zh-CN" altLang="en-US" dirty="0" smtClean="0">
                <a:latin typeface="Calibri" pitchFamily="34" charset="0"/>
                <a:ea typeface="黑体" pitchFamily="49" charset="-122"/>
              </a:rPr>
              <a:t>Telecommunication station, electrical substation and environments with poor utility grid conditions.</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stretch>
            <a:fillRect/>
          </a:stretch>
        </p:blipFill>
        <p:spPr>
          <a:xfrm>
            <a:off x="2200460" y="1510064"/>
            <a:ext cx="2318485" cy="700826"/>
          </a:xfrm>
          <a:prstGeom prst="rect">
            <a:avLst/>
          </a:prstGeom>
        </p:spPr>
      </p:pic>
      <p:pic>
        <p:nvPicPr>
          <p:cNvPr id="3" name="图片 2"/>
          <p:cNvPicPr>
            <a:picLocks noChangeAspect="1"/>
          </p:cNvPicPr>
          <p:nvPr/>
        </p:nvPicPr>
        <p:blipFill>
          <a:blip r:embed="rId3" cstate="print"/>
          <a:stretch>
            <a:fillRect/>
          </a:stretch>
        </p:blipFill>
        <p:spPr>
          <a:xfrm>
            <a:off x="7139659" y="3921193"/>
            <a:ext cx="2188512" cy="656553"/>
          </a:xfrm>
          <a:prstGeom prst="rect">
            <a:avLst/>
          </a:prstGeom>
        </p:spPr>
      </p:pic>
      <p:sp>
        <p:nvSpPr>
          <p:cNvPr id="5" name="矩形 4"/>
          <p:cNvSpPr/>
          <p:nvPr/>
        </p:nvSpPr>
        <p:spPr>
          <a:xfrm>
            <a:off x="2200460" y="2478959"/>
            <a:ext cx="2788285" cy="640080"/>
          </a:xfrm>
          <a:prstGeom prst="rect">
            <a:avLst/>
          </a:prstGeom>
        </p:spPr>
        <p:txBody>
          <a:bodyPr wrap="none">
            <a:spAutoFit/>
          </a:bodyPr>
          <a:lstStyle/>
          <a:p>
            <a:pPr marL="285750" indent="-285750">
              <a:buFont typeface="Arial" pitchFamily="34" charset="0"/>
              <a:buChar char="•"/>
            </a:pPr>
            <a:r>
              <a:rPr lang="en-US" altLang="zh-CN" dirty="0"/>
              <a:t>system </a:t>
            </a:r>
            <a:r>
              <a:rPr lang="zh-CN" altLang="en-US" dirty="0"/>
              <a:t>capacity</a:t>
            </a:r>
            <a:r>
              <a:rPr lang="en-US" altLang="zh-CN" dirty="0"/>
              <a:t>: </a:t>
            </a:r>
            <a:r>
              <a:rPr lang="en-US" altLang="zh-CN" dirty="0" smtClean="0"/>
              <a:t>9</a:t>
            </a:r>
            <a:r>
              <a:rPr lang="zh-CN" altLang="en-US" dirty="0" smtClean="0"/>
              <a:t>KVA</a:t>
            </a:r>
            <a:endParaRPr lang="en-US" altLang="zh-CN" dirty="0" smtClean="0"/>
          </a:p>
          <a:p>
            <a:pPr marL="285750" indent="-285750">
              <a:buFont typeface="Arial" pitchFamily="34" charset="0"/>
              <a:buChar char="•"/>
            </a:pPr>
            <a:r>
              <a:rPr lang="en-US" altLang="zh-CN" dirty="0"/>
              <a:t>weight: about</a:t>
            </a:r>
            <a:r>
              <a:rPr lang="zh-CN" altLang="en-US" dirty="0"/>
              <a:t> </a:t>
            </a:r>
            <a:r>
              <a:rPr lang="en-US" altLang="zh-CN" dirty="0" smtClean="0"/>
              <a:t>23KG</a:t>
            </a:r>
            <a:endParaRPr lang="zh-CN" altLang="en-US" dirty="0"/>
          </a:p>
        </p:txBody>
      </p:sp>
      <p:sp>
        <p:nvSpPr>
          <p:cNvPr id="9" name="矩形 8"/>
          <p:cNvSpPr/>
          <p:nvPr/>
        </p:nvSpPr>
        <p:spPr>
          <a:xfrm>
            <a:off x="7139659" y="4890183"/>
            <a:ext cx="2915285" cy="640080"/>
          </a:xfrm>
          <a:prstGeom prst="rect">
            <a:avLst/>
          </a:prstGeom>
        </p:spPr>
        <p:txBody>
          <a:bodyPr wrap="none">
            <a:spAutoFit/>
          </a:bodyPr>
          <a:lstStyle/>
          <a:p>
            <a:pPr marL="285750" indent="-285750">
              <a:buFont typeface="Arial" pitchFamily="34" charset="0"/>
              <a:buChar char="•"/>
            </a:pPr>
            <a:r>
              <a:rPr lang="en-US" altLang="zh-CN" dirty="0"/>
              <a:t>system </a:t>
            </a:r>
            <a:r>
              <a:rPr lang="zh-CN" altLang="en-US" dirty="0"/>
              <a:t>capacity</a:t>
            </a:r>
            <a:r>
              <a:rPr lang="en-US" altLang="zh-CN" dirty="0"/>
              <a:t>: </a:t>
            </a:r>
            <a:r>
              <a:rPr lang="zh-CN" altLang="en-US" dirty="0"/>
              <a:t>18</a:t>
            </a:r>
            <a:r>
              <a:rPr lang="zh-CN" altLang="en-US" dirty="0" smtClean="0"/>
              <a:t>KVA</a:t>
            </a:r>
            <a:endParaRPr lang="en-US" altLang="zh-CN" dirty="0" smtClean="0"/>
          </a:p>
          <a:p>
            <a:pPr marL="285750" indent="-285750">
              <a:buFont typeface="Arial" pitchFamily="34" charset="0"/>
              <a:buChar char="•"/>
            </a:pPr>
            <a:r>
              <a:rPr lang="en-US" altLang="zh-CN" dirty="0"/>
              <a:t>weight: about</a:t>
            </a:r>
            <a:r>
              <a:rPr lang="zh-CN" altLang="en-US" dirty="0"/>
              <a:t> </a:t>
            </a:r>
            <a:r>
              <a:rPr lang="en-US" altLang="zh-CN" dirty="0"/>
              <a:t>25KG</a:t>
            </a:r>
            <a:endParaRPr lang="zh-CN" altLang="en-US" dirty="0"/>
          </a:p>
        </p:txBody>
      </p:sp>
      <p:pic>
        <p:nvPicPr>
          <p:cNvPr id="14" name="图片 13"/>
          <p:cNvPicPr>
            <a:picLocks noChangeAspect="1"/>
          </p:cNvPicPr>
          <p:nvPr/>
        </p:nvPicPr>
        <p:blipFill>
          <a:blip r:embed="rId4" cstate="print"/>
          <a:stretch>
            <a:fillRect/>
          </a:stretch>
        </p:blipFill>
        <p:spPr>
          <a:xfrm>
            <a:off x="6669317" y="914365"/>
            <a:ext cx="3447349" cy="2593050"/>
          </a:xfrm>
          <a:prstGeom prst="rect">
            <a:avLst/>
          </a:prstGeom>
        </p:spPr>
      </p:pic>
      <p:pic>
        <p:nvPicPr>
          <p:cNvPr id="16" name="图片 15"/>
          <p:cNvPicPr>
            <a:picLocks noChangeAspect="1"/>
          </p:cNvPicPr>
          <p:nvPr/>
        </p:nvPicPr>
        <p:blipFill>
          <a:blip r:embed="rId5" cstate="print"/>
          <a:stretch>
            <a:fillRect/>
          </a:stretch>
        </p:blipFill>
        <p:spPr>
          <a:xfrm>
            <a:off x="1985691" y="3393359"/>
            <a:ext cx="2988575" cy="2763870"/>
          </a:xfrm>
          <a:prstGeom prst="rect">
            <a:avLst/>
          </a:prstGeom>
        </p:spPr>
      </p:pic>
      <p:sp>
        <p:nvSpPr>
          <p:cNvPr id="11" name="标题 1"/>
          <p:cNvSpPr>
            <a:spLocks noGrp="1"/>
          </p:cNvSpPr>
          <p:nvPr>
            <p:ph type="title"/>
          </p:nvPr>
        </p:nvSpPr>
        <p:spPr>
          <a:xfrm>
            <a:off x="838200" y="365125"/>
            <a:ext cx="10515600" cy="1325563"/>
          </a:xfrm>
        </p:spPr>
        <p:txBody>
          <a:bodyPr>
            <a:normAutofit/>
          </a:bodyPr>
          <a:lstStyle/>
          <a:p>
            <a:pPr eaLnBrk="0" fontAlgn="base" hangingPunct="0">
              <a:lnSpc>
                <a:spcPct val="130000"/>
              </a:lnSpc>
              <a:spcAft>
                <a:spcPct val="0"/>
              </a:spcAft>
              <a:buFont typeface="Arial" pitchFamily="34" charset="0"/>
              <a:defRPr/>
            </a:pPr>
            <a:r>
              <a:rPr lang="en-US" altLang="zh-CN" sz="3200" b="1" kern="0" dirty="0">
                <a:solidFill>
                  <a:srgbClr val="006835"/>
                </a:solidFill>
                <a:latin typeface="Calibri" pitchFamily="34" charset="0"/>
                <a:ea typeface="黑体" pitchFamily="49" charset="-122"/>
              </a:rPr>
              <a:t>DTP </a:t>
            </a:r>
            <a:r>
              <a:rPr lang="en-US" altLang="zh-CN" sz="3200" b="1" kern="0" dirty="0" smtClean="0">
                <a:solidFill>
                  <a:srgbClr val="006835"/>
                </a:solidFill>
                <a:latin typeface="Calibri" pitchFamily="34" charset="0"/>
                <a:ea typeface="黑体" pitchFamily="49" charset="-122"/>
              </a:rPr>
              <a:t>models</a:t>
            </a:r>
            <a:endParaRPr lang="zh-CN" altLang="en-US" sz="3200" b="1" kern="0" dirty="0">
              <a:solidFill>
                <a:srgbClr val="006835"/>
              </a:solidFill>
              <a:latin typeface="Calibri" pitchFamily="34" charset="0"/>
              <a:ea typeface="黑体"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eaLnBrk="0" fontAlgn="base" hangingPunct="0">
              <a:lnSpc>
                <a:spcPct val="130000"/>
              </a:lnSpc>
              <a:spcAft>
                <a:spcPct val="0"/>
              </a:spcAft>
              <a:buFont typeface="Arial" pitchFamily="34" charset="0"/>
              <a:defRPr/>
            </a:pPr>
            <a:r>
              <a:rPr lang="en-US" altLang="zh-CN" sz="3200" b="1" kern="0" dirty="0">
                <a:solidFill>
                  <a:srgbClr val="006835"/>
                </a:solidFill>
                <a:latin typeface="Calibri" pitchFamily="34" charset="0"/>
                <a:ea typeface="黑体" pitchFamily="49" charset="-122"/>
              </a:rPr>
              <a:t>Operation principle</a:t>
            </a:r>
          </a:p>
        </p:txBody>
      </p:sp>
      <p:sp>
        <p:nvSpPr>
          <p:cNvPr id="5" name="矩形 4"/>
          <p:cNvSpPr/>
          <p:nvPr/>
        </p:nvSpPr>
        <p:spPr>
          <a:xfrm>
            <a:off x="628904" y="4932472"/>
            <a:ext cx="11247208" cy="914400"/>
          </a:xfrm>
          <a:prstGeom prst="rect">
            <a:avLst/>
          </a:prstGeom>
        </p:spPr>
        <p:txBody>
          <a:bodyPr wrap="square">
            <a:spAutoFit/>
          </a:bodyPr>
          <a:lstStyle/>
          <a:p>
            <a:pPr fontAlgn="base">
              <a:lnSpc>
                <a:spcPct val="150000"/>
              </a:lnSpc>
              <a:spcBef>
                <a:spcPct val="20000"/>
              </a:spcBef>
              <a:spcAft>
                <a:spcPct val="0"/>
              </a:spcAft>
              <a:defRPr/>
            </a:pPr>
            <a:r>
              <a:rPr lang="en-US" altLang="x-none" dirty="0">
                <a:solidFill>
                  <a:srgbClr val="000000"/>
                </a:solidFill>
                <a:latin typeface="Calibri" pitchFamily="34" charset="0"/>
                <a:ea typeface="隶书" panose="02010509060101010101" pitchFamily="49" charset="-122"/>
                <a:sym typeface="Times New Roman" pitchFamily="18" charset="0"/>
              </a:rPr>
              <a:t>The input of DTP stand-alone has two kinds: single-phase bypass and DC. The output is neither bypass or DC which is determined by the monitor (monitor can set priorities). All power units modules output in parallel.</a:t>
            </a:r>
            <a:endParaRPr lang="zh-CN" altLang="en-US" kern="100" dirty="0">
              <a:latin typeface="Calibri" pitchFamily="34" charset="0"/>
              <a:cs typeface="Times New Roman" pitchFamily="18" charset="0"/>
            </a:endParaRPr>
          </a:p>
        </p:txBody>
      </p:sp>
      <p:pic>
        <p:nvPicPr>
          <p:cNvPr id="3" name="图片 2"/>
          <p:cNvPicPr>
            <a:picLocks noChangeAspect="1"/>
          </p:cNvPicPr>
          <p:nvPr/>
        </p:nvPicPr>
        <p:blipFill>
          <a:blip r:embed="rId2" cstate="print"/>
          <a:stretch>
            <a:fillRect/>
          </a:stretch>
        </p:blipFill>
        <p:spPr>
          <a:xfrm>
            <a:off x="1626120" y="1340044"/>
            <a:ext cx="8916680" cy="329900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stretch>
            <a:fillRect/>
          </a:stretch>
        </p:blipFill>
        <p:spPr>
          <a:xfrm>
            <a:off x="5211139" y="1630849"/>
            <a:ext cx="6839265" cy="4195868"/>
          </a:xfrm>
          <a:prstGeom prst="rect">
            <a:avLst/>
          </a:prstGeom>
        </p:spPr>
      </p:pic>
      <p:sp>
        <p:nvSpPr>
          <p:cNvPr id="2" name="标题 1"/>
          <p:cNvSpPr>
            <a:spLocks noGrp="1"/>
          </p:cNvSpPr>
          <p:nvPr>
            <p:ph type="title"/>
          </p:nvPr>
        </p:nvSpPr>
        <p:spPr/>
        <p:txBody>
          <a:bodyPr>
            <a:normAutofit/>
          </a:bodyPr>
          <a:lstStyle/>
          <a:p>
            <a:pPr eaLnBrk="0" fontAlgn="base" hangingPunct="0">
              <a:lnSpc>
                <a:spcPct val="130000"/>
              </a:lnSpc>
              <a:spcAft>
                <a:spcPct val="0"/>
              </a:spcAft>
              <a:buFont typeface="Arial" pitchFamily="34" charset="0"/>
              <a:defRPr/>
            </a:pPr>
            <a:r>
              <a:rPr lang="en-US" altLang="zh-CN" sz="3200" b="1" kern="0" dirty="0">
                <a:solidFill>
                  <a:srgbClr val="006835"/>
                </a:solidFill>
                <a:latin typeface="Calibri" pitchFamily="34" charset="0"/>
                <a:ea typeface="黑体" pitchFamily="49" charset="-122"/>
              </a:rPr>
              <a:t>DTP inverter Features</a:t>
            </a:r>
            <a:endParaRPr lang="zh-CN" altLang="en-US" sz="3200" b="1" kern="0" dirty="0">
              <a:solidFill>
                <a:srgbClr val="006835"/>
              </a:solidFill>
              <a:latin typeface="Calibri" pitchFamily="34" charset="0"/>
              <a:ea typeface="黑体" pitchFamily="49" charset="-122"/>
            </a:endParaRPr>
          </a:p>
        </p:txBody>
      </p:sp>
      <p:sp>
        <p:nvSpPr>
          <p:cNvPr id="7" name="内容占位符 2"/>
          <p:cNvSpPr txBox="1"/>
          <p:nvPr/>
        </p:nvSpPr>
        <p:spPr bwMode="auto">
          <a:xfrm>
            <a:off x="983615" y="1772920"/>
            <a:ext cx="40322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ea typeface="+mn-ea"/>
              </a:defRPr>
            </a:lvl2pPr>
            <a:lvl3pPr marL="1143000" indent="-228600" algn="l" rtl="0" eaLnBrk="1" fontAlgn="base" hangingPunct="1">
              <a:spcBef>
                <a:spcPct val="20000"/>
              </a:spcBef>
              <a:spcAft>
                <a:spcPct val="0"/>
              </a:spcAft>
              <a:buChar char="•"/>
              <a:defRPr sz="20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indent="0">
              <a:lnSpc>
                <a:spcPct val="150000"/>
              </a:lnSpc>
              <a:buFont typeface="Wingdings" pitchFamily="2" charset="2"/>
              <a:buChar char="l"/>
              <a:defRPr/>
            </a:pPr>
            <a:r>
              <a:rPr lang="en-US" altLang="zh-CN" sz="1800" dirty="0" smtClean="0">
                <a:solidFill>
                  <a:schemeClr val="tx1">
                    <a:lumMod val="75000"/>
                    <a:lumOff val="25000"/>
                  </a:schemeClr>
                </a:solidFill>
                <a:latin typeface="Calibri" pitchFamily="34" charset="0"/>
              </a:rPr>
              <a:t>input DC voltage: 48V</a:t>
            </a:r>
            <a:r>
              <a:rPr lang="zh-CN" altLang="en-US" sz="1800" dirty="0" smtClean="0">
                <a:solidFill>
                  <a:schemeClr val="tx1">
                    <a:lumMod val="75000"/>
                    <a:lumOff val="25000"/>
                  </a:schemeClr>
                </a:solidFill>
                <a:latin typeface="Calibri" pitchFamily="34" charset="0"/>
              </a:rPr>
              <a:t>、</a:t>
            </a:r>
            <a:r>
              <a:rPr lang="en-US" altLang="zh-CN" sz="1800" dirty="0" smtClean="0">
                <a:solidFill>
                  <a:schemeClr val="tx1">
                    <a:lumMod val="75000"/>
                    <a:lumOff val="25000"/>
                  </a:schemeClr>
                </a:solidFill>
                <a:latin typeface="Calibri" pitchFamily="34" charset="0"/>
              </a:rPr>
              <a:t>110V</a:t>
            </a:r>
            <a:r>
              <a:rPr lang="zh-CN" altLang="en-US" sz="1800" dirty="0" smtClean="0">
                <a:solidFill>
                  <a:schemeClr val="tx1">
                    <a:lumMod val="75000"/>
                    <a:lumOff val="25000"/>
                  </a:schemeClr>
                </a:solidFill>
                <a:latin typeface="Calibri" pitchFamily="34" charset="0"/>
              </a:rPr>
              <a:t>、</a:t>
            </a:r>
            <a:r>
              <a:rPr lang="en-US" altLang="zh-CN" sz="1800" dirty="0" smtClean="0">
                <a:solidFill>
                  <a:schemeClr val="tx1">
                    <a:lumMod val="75000"/>
                    <a:lumOff val="25000"/>
                  </a:schemeClr>
                </a:solidFill>
                <a:latin typeface="Calibri" pitchFamily="34" charset="0"/>
              </a:rPr>
              <a:t>220V</a:t>
            </a:r>
          </a:p>
          <a:p>
            <a:pPr marL="0" indent="0">
              <a:lnSpc>
                <a:spcPct val="150000"/>
              </a:lnSpc>
              <a:buFont typeface="Wingdings" pitchFamily="2" charset="2"/>
              <a:buChar char="l"/>
              <a:defRPr/>
            </a:pPr>
            <a:r>
              <a:rPr lang="en-US" altLang="zh-CN" sz="1800" kern="100" dirty="0" smtClean="0">
                <a:latin typeface="Calibri" pitchFamily="34" charset="0"/>
                <a:ea typeface="宋体" pitchFamily="2" charset="-122"/>
                <a:cs typeface="Times New Roman" pitchFamily="18" charset="0"/>
              </a:rPr>
              <a:t>modular design, power module and monitor module could be hot swappable.</a:t>
            </a:r>
          </a:p>
          <a:p>
            <a:pPr marL="0" indent="0">
              <a:lnSpc>
                <a:spcPct val="150000"/>
              </a:lnSpc>
              <a:buFont typeface="Wingdings" pitchFamily="2" charset="2"/>
              <a:buChar char="l"/>
              <a:defRPr/>
            </a:pPr>
            <a:r>
              <a:rPr lang="en-US" altLang="zh-CN" sz="1800" kern="100" dirty="0" smtClean="0">
                <a:latin typeface="Calibri" pitchFamily="34" charset="0"/>
                <a:ea typeface="宋体" pitchFamily="2" charset="-122"/>
                <a:cs typeface="Times New Roman" pitchFamily="18" charset="0"/>
                <a:sym typeface="Times New Roman" pitchFamily="18" charset="0"/>
              </a:rPr>
              <a:t>Complete system protection which is input/output over-voltage and under-voltage protection, overload protection and so on</a:t>
            </a:r>
            <a:endParaRPr lang="en-US" altLang="zh-CN" sz="1800" kern="100" dirty="0" smtClean="0">
              <a:latin typeface="Calibri" pitchFamily="34" charset="0"/>
              <a:ea typeface="宋体" pitchFamily="2" charset="-122"/>
              <a:cs typeface="Times New Roman" pitchFamily="18" charset="0"/>
              <a:sym typeface="+mn-ea"/>
            </a:endParaRPr>
          </a:p>
          <a:p>
            <a:pPr marL="0" indent="0">
              <a:lnSpc>
                <a:spcPct val="150000"/>
              </a:lnSpc>
              <a:buFont typeface="Wingdings" pitchFamily="2" charset="2"/>
              <a:buChar char="l"/>
              <a:defRPr/>
            </a:pPr>
            <a:r>
              <a:rPr lang="en-US" altLang="zh-CN" sz="1800" kern="100" dirty="0" smtClean="0">
                <a:latin typeface="Calibri" pitchFamily="34" charset="0"/>
                <a:ea typeface="宋体" pitchFamily="2" charset="-122"/>
                <a:cs typeface="Times New Roman" pitchFamily="18" charset="0"/>
                <a:sym typeface="Times New Roman" pitchFamily="18" charset="0"/>
              </a:rPr>
              <a:t>System superior switching function can be quickly converted in the synchronous and asynchronous situations.</a:t>
            </a:r>
            <a:endParaRPr lang="en-US" altLang="zh-CN" sz="1800" kern="100" dirty="0" smtClean="0">
              <a:latin typeface="Calibri" pitchFamily="34" charset="0"/>
              <a:ea typeface="宋体" pitchFamily="2" charset="-122"/>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0" y="282973"/>
            <a:ext cx="11190269" cy="4508927"/>
          </a:xfrm>
          <a:prstGeom prst="rect">
            <a:avLst/>
          </a:prstGeom>
          <a:noFill/>
        </p:spPr>
        <p:txBody>
          <a:bodyPr vert="horz" wrap="square" rtlCol="0">
            <a:noAutofit/>
          </a:bodyPr>
          <a:lstStyle/>
          <a:p>
            <a:pPr defTabSz="-635">
              <a:tabLst>
                <a:tab pos="4662170" algn="l"/>
              </a:tabLst>
            </a:pPr>
            <a:r>
              <a:rPr lang="en-US" altLang="zh-CN" sz="23900" spc="400" dirty="0" smtClean="0">
                <a:solidFill>
                  <a:srgbClr val="006835"/>
                </a:solidFill>
                <a:latin typeface="Impact" pitchFamily="34" charset="0"/>
                <a:ea typeface="Orbitron" panose="02000000000000000000" pitchFamily="2" charset="0"/>
              </a:rPr>
              <a:t>SCU</a:t>
            </a:r>
            <a:endParaRPr lang="zh-CN" altLang="en-US" sz="23900" spc="400" dirty="0">
              <a:solidFill>
                <a:srgbClr val="006835"/>
              </a:solidFill>
              <a:latin typeface="Impact" pitchFamily="34" charset="0"/>
              <a:ea typeface="Orbitron" panose="02000000000000000000" pitchFamily="2" charset="0"/>
            </a:endParaRPr>
          </a:p>
        </p:txBody>
      </p:sp>
      <p:sp>
        <p:nvSpPr>
          <p:cNvPr id="14" name="文本框 13"/>
          <p:cNvSpPr txBox="1"/>
          <p:nvPr/>
        </p:nvSpPr>
        <p:spPr>
          <a:xfrm>
            <a:off x="5226756" y="3379709"/>
            <a:ext cx="4541652" cy="646331"/>
          </a:xfrm>
          <a:prstGeom prst="rect">
            <a:avLst/>
          </a:prstGeom>
          <a:noFill/>
        </p:spPr>
        <p:txBody>
          <a:bodyPr vert="horz" wrap="none" rtlCol="0">
            <a:noAutofit/>
          </a:bodyPr>
          <a:lstStyle/>
          <a:p>
            <a:pPr eaLnBrk="0" fontAlgn="base" hangingPunct="0">
              <a:spcBef>
                <a:spcPct val="0"/>
              </a:spcBef>
              <a:spcAft>
                <a:spcPct val="0"/>
              </a:spcAft>
            </a:pPr>
            <a:r>
              <a:rPr lang="en-US" altLang="zh-CN" sz="3600" b="1" dirty="0" smtClean="0">
                <a:solidFill>
                  <a:srgbClr val="006835"/>
                </a:solidFill>
                <a:latin typeface="Calibri" pitchFamily="34" charset="0"/>
                <a:ea typeface="黑体" pitchFamily="49" charset="-122"/>
                <a:cs typeface="+mj-cs"/>
              </a:rPr>
              <a:t>SAFE &amp; SAVE POWER</a:t>
            </a:r>
            <a:endParaRPr lang="en-US" altLang="zh-CN" sz="3600" b="1" dirty="0">
              <a:solidFill>
                <a:srgbClr val="FF0000"/>
              </a:solidFill>
              <a:latin typeface="Calibri" pitchFamily="34" charset="0"/>
              <a:ea typeface="黑体" pitchFamily="49" charset="-122"/>
              <a:cs typeface="+mj-cs"/>
            </a:endParaRPr>
          </a:p>
        </p:txBody>
      </p:sp>
      <p:sp>
        <p:nvSpPr>
          <p:cNvPr id="15" name="文本框 14"/>
          <p:cNvSpPr txBox="1"/>
          <p:nvPr/>
        </p:nvSpPr>
        <p:spPr>
          <a:xfrm>
            <a:off x="5226685" y="4077072"/>
            <a:ext cx="6664325" cy="1600835"/>
          </a:xfrm>
          <a:prstGeom prst="rect">
            <a:avLst/>
          </a:prstGeom>
          <a:noFill/>
        </p:spPr>
        <p:txBody>
          <a:bodyPr wrap="square" rtlCol="0">
            <a:noAutofit/>
          </a:bodyPr>
          <a:lstStyle/>
          <a:p>
            <a:pPr indent="0">
              <a:lnSpc>
                <a:spcPct val="150000"/>
              </a:lnSpc>
              <a:buNone/>
            </a:pPr>
            <a:r>
              <a:rPr lang="en-US" altLang="zh-CN" sz="1400" dirty="0" smtClean="0">
                <a:latin typeface="+mn-lt"/>
              </a:rPr>
              <a:t>SCU ensures reliable flexible secured power with high efficiency (TUV certified) and unparalleled warranty conditions up to 5+5 year. A balanced advanced true modular electronic design using industrial grade components. </a:t>
            </a:r>
          </a:p>
          <a:p>
            <a:pPr indent="0">
              <a:lnSpc>
                <a:spcPct val="150000"/>
              </a:lnSpc>
              <a:buNone/>
            </a:pPr>
            <a:r>
              <a:rPr lang="en-US" altLang="zh-CN" sz="1400" dirty="0" smtClean="0">
                <a:latin typeface="+mn-lt"/>
              </a:rPr>
              <a:t>From component and raw steel sheets to the individually tested end product is all performed and controlled in the SCU factory. With more than 400 employees of which 80 are in the R&amp;D department we offer a truly trustworthy and future-proof solution to all our customers worldwide.</a:t>
            </a:r>
            <a:endParaRPr lang="zh-CN" altLang="en-US" sz="1400" dirty="0">
              <a:latin typeface="+mn-lt"/>
              <a:ea typeface="+mn-ea"/>
            </a:endParaRPr>
          </a:p>
        </p:txBody>
      </p:sp>
      <p:cxnSp>
        <p:nvCxnSpPr>
          <p:cNvPr id="16" name="直接连接符 15"/>
          <p:cNvCxnSpPr/>
          <p:nvPr/>
        </p:nvCxnSpPr>
        <p:spPr>
          <a:xfrm>
            <a:off x="5226757" y="4077072"/>
            <a:ext cx="6664047" cy="0"/>
          </a:xfrm>
          <a:prstGeom prst="line">
            <a:avLst/>
          </a:prstGeom>
          <a:ln>
            <a:solidFill>
              <a:srgbClr val="006835"/>
            </a:solidFill>
          </a:ln>
        </p:spPr>
        <p:style>
          <a:lnRef idx="3">
            <a:schemeClr val="accent3"/>
          </a:lnRef>
          <a:fillRef idx="0">
            <a:schemeClr val="accent3"/>
          </a:fillRef>
          <a:effectRef idx="2">
            <a:schemeClr val="accent3"/>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4" name="组合 7"/>
          <p:cNvGrpSpPr/>
          <p:nvPr/>
        </p:nvGrpSpPr>
        <p:grpSpPr>
          <a:xfrm>
            <a:off x="6793406" y="1923172"/>
            <a:ext cx="5398594" cy="1367644"/>
            <a:chOff x="5852148" y="3936045"/>
            <a:chExt cx="5279286" cy="1347885"/>
          </a:xfrm>
          <a:effectLst>
            <a:outerShdw blurRad="63500" sx="102000" sy="102000" algn="ctr" rotWithShape="0">
              <a:prstClr val="black">
                <a:alpha val="40000"/>
              </a:prstClr>
            </a:outerShdw>
          </a:effectLst>
        </p:grpSpPr>
        <p:sp>
          <p:nvSpPr>
            <p:cNvPr id="5" name="标题 1"/>
            <p:cNvSpPr txBox="1"/>
            <p:nvPr/>
          </p:nvSpPr>
          <p:spPr>
            <a:xfrm flipH="1">
              <a:off x="5852148" y="3936045"/>
              <a:ext cx="5279285" cy="857250"/>
            </a:xfrm>
            <a:prstGeom prst="snip1Rect">
              <a:avLst>
                <a:gd name="adj" fmla="val 0"/>
              </a:avLst>
            </a:prstGeom>
            <a:solidFill>
              <a:schemeClr val="bg1">
                <a:alpha val="50000"/>
              </a:schemeClr>
            </a:solidFill>
            <a:ln>
              <a:noFill/>
            </a:ln>
          </p:spPr>
          <p:txBody>
            <a:bodyPr anchor="ctr"/>
            <a:lstStyle/>
            <a:p>
              <a:pPr marL="342900" indent="-342900" algn="ctr" defTabSz="913765">
                <a:spcBef>
                  <a:spcPct val="20000"/>
                </a:spcBef>
                <a:defRPr/>
              </a:pPr>
              <a:r>
                <a:rPr lang="zh-CN" altLang="en-US" sz="4000" b="1" dirty="0" smtClean="0">
                  <a:solidFill>
                    <a:srgbClr val="006835"/>
                  </a:solidFill>
                  <a:latin typeface="Calibri" pitchFamily="34" charset="0"/>
                  <a:ea typeface="微软雅黑" pitchFamily="34" charset="-122"/>
                  <a:cs typeface="Arial" pitchFamily="34" charset="0"/>
                </a:rPr>
                <a:t>advantage</a:t>
              </a:r>
              <a:r>
                <a:rPr lang="en-US" altLang="zh-CN" sz="4000" b="1" dirty="0" smtClean="0">
                  <a:solidFill>
                    <a:srgbClr val="006835"/>
                  </a:solidFill>
                  <a:latin typeface="Calibri" pitchFamily="34" charset="0"/>
                  <a:ea typeface="微软雅黑" pitchFamily="34" charset="-122"/>
                  <a:cs typeface="Arial" pitchFamily="34" charset="0"/>
                </a:rPr>
                <a:t>s</a:t>
              </a:r>
            </a:p>
          </p:txBody>
        </p:sp>
        <p:sp>
          <p:nvSpPr>
            <p:cNvPr id="6" name="标题 1"/>
            <p:cNvSpPr txBox="1"/>
            <p:nvPr/>
          </p:nvSpPr>
          <p:spPr bwMode="auto">
            <a:xfrm>
              <a:off x="5852149" y="4797233"/>
              <a:ext cx="5279285" cy="486697"/>
            </a:xfrm>
            <a:prstGeom prst="rect">
              <a:avLst/>
            </a:prstGeom>
            <a:solidFill>
              <a:schemeClr val="bg1">
                <a:lumMod val="65000"/>
                <a:alpha val="65098"/>
              </a:schemeClr>
            </a:solidFill>
            <a:ln w="9525">
              <a:noFill/>
              <a:miter lim="800000"/>
            </a:ln>
          </p:spPr>
          <p:txBody>
            <a:bodyPr vert="horz" wrap="square" lIns="68522" tIns="34261" rIns="68522" bIns="34261" numCol="1" anchor="ctr" anchorCtr="0" compatLnSpc="1"/>
            <a:lstStyle/>
            <a:p>
              <a:pPr algn="ctr" defTabSz="657860">
                <a:defRPr/>
              </a:pPr>
              <a:endParaRPr lang="en-US" altLang="zh-CN" sz="1800" kern="0" dirty="0">
                <a:solidFill>
                  <a:sysClr val="window" lastClr="FFFFFF"/>
                </a:solidFill>
                <a:latin typeface="Microsoft JhengHei" pitchFamily="34" charset="-120"/>
                <a:ea typeface="Microsoft JhengHei" pitchFamily="34" charset="-120"/>
                <a:cs typeface="Arial"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圆角矩形 45"/>
          <p:cNvSpPr>
            <a:spLocks noChangeAspect="1"/>
          </p:cNvSpPr>
          <p:nvPr/>
        </p:nvSpPr>
        <p:spPr bwMode="auto">
          <a:xfrm flipV="1">
            <a:off x="1636083" y="4466210"/>
            <a:ext cx="2187274" cy="1547597"/>
          </a:xfrm>
          <a:prstGeom prst="roundRect">
            <a:avLst>
              <a:gd name="adj" fmla="val 6981"/>
            </a:avLst>
          </a:prstGeom>
          <a:gradFill flip="none" rotWithShape="1">
            <a:gsLst>
              <a:gs pos="0">
                <a:srgbClr val="1F497D">
                  <a:lumMod val="75000"/>
                </a:srgbClr>
              </a:gs>
              <a:gs pos="50000">
                <a:srgbClr val="1F497D">
                  <a:lumMod val="60000"/>
                  <a:lumOff val="40000"/>
                </a:srgbClr>
              </a:gs>
              <a:gs pos="100000">
                <a:sysClr val="window" lastClr="FFFFFF">
                  <a:lumMod val="85000"/>
                  <a:shade val="100000"/>
                  <a:satMod val="115000"/>
                </a:sysClr>
              </a:gs>
            </a:gsLst>
            <a:lin ang="18900000" scaled="1"/>
            <a:tileRect/>
          </a:gradFill>
          <a:ln w="38100" cap="flat" cmpd="sng" algn="ctr">
            <a:noFill/>
            <a:prstDash val="solid"/>
            <a:headEnd type="none" w="med" len="med"/>
            <a:tailEnd type="none" w="med" len="med"/>
          </a:ln>
          <a:effectLst>
            <a:outerShdw blurRad="63500" sx="102000" sy="102000" algn="ctr" rotWithShape="0">
              <a:prstClr val="black">
                <a:alpha val="40000"/>
              </a:prstClr>
            </a:outerShdw>
          </a:effectLst>
        </p:spPr>
        <p:txBody>
          <a:bodyPr vert="horz" wrap="square" lIns="91401" tIns="45700" rIns="91401" bIns="45700" numCol="1" rtlCol="0" anchor="t" anchorCtr="0" compatLnSpc="1">
            <a:noAutofit/>
          </a:bodyPr>
          <a:lstStyle/>
          <a:p>
            <a:pPr defTabSz="877570" eaLnBrk="0" fontAlgn="base" hangingPunct="0">
              <a:spcBef>
                <a:spcPct val="0"/>
              </a:spcBef>
              <a:spcAft>
                <a:spcPct val="0"/>
              </a:spcAft>
              <a:defRPr/>
            </a:pPr>
            <a:endParaRPr lang="zh-CN" altLang="en-US" sz="1600" kern="0">
              <a:solidFill>
                <a:sysClr val="windowText" lastClr="000000"/>
              </a:solidFill>
              <a:latin typeface="宋体"/>
              <a:ea typeface="宋体"/>
              <a:cs typeface="Arial" pitchFamily="34" charset="0"/>
            </a:endParaRPr>
          </a:p>
        </p:txBody>
      </p:sp>
      <p:sp>
        <p:nvSpPr>
          <p:cNvPr id="42" name="圆角矩形 41"/>
          <p:cNvSpPr>
            <a:spLocks noChangeAspect="1"/>
          </p:cNvSpPr>
          <p:nvPr/>
        </p:nvSpPr>
        <p:spPr bwMode="auto">
          <a:xfrm flipV="1">
            <a:off x="6157338" y="4477831"/>
            <a:ext cx="2332010" cy="1547597"/>
          </a:xfrm>
          <a:prstGeom prst="roundRect">
            <a:avLst>
              <a:gd name="adj" fmla="val 6981"/>
            </a:avLst>
          </a:prstGeom>
          <a:gradFill flip="none" rotWithShape="1">
            <a:gsLst>
              <a:gs pos="0">
                <a:srgbClr val="1F497D">
                  <a:lumMod val="75000"/>
                </a:srgbClr>
              </a:gs>
              <a:gs pos="50000">
                <a:srgbClr val="1F497D">
                  <a:lumMod val="60000"/>
                  <a:lumOff val="40000"/>
                </a:srgbClr>
              </a:gs>
              <a:gs pos="100000">
                <a:sysClr val="window" lastClr="FFFFFF">
                  <a:lumMod val="85000"/>
                  <a:shade val="100000"/>
                  <a:satMod val="115000"/>
                </a:sysClr>
              </a:gs>
            </a:gsLst>
            <a:lin ang="18900000" scaled="1"/>
            <a:tileRect/>
          </a:gradFill>
          <a:ln w="38100" cap="flat" cmpd="sng" algn="ctr">
            <a:noFill/>
            <a:prstDash val="solid"/>
            <a:headEnd type="none" w="med" len="med"/>
            <a:tailEnd type="none" w="med" len="med"/>
          </a:ln>
          <a:effectLst>
            <a:outerShdw blurRad="63500" sx="102000" sy="102000" algn="ctr" rotWithShape="0">
              <a:prstClr val="black">
                <a:alpha val="40000"/>
              </a:prstClr>
            </a:outerShdw>
          </a:effectLst>
        </p:spPr>
        <p:txBody>
          <a:bodyPr vert="horz" wrap="square" lIns="91401" tIns="45700" rIns="91401" bIns="45700" numCol="1" rtlCol="0" anchor="t" anchorCtr="0" compatLnSpc="1">
            <a:noAutofit/>
          </a:bodyPr>
          <a:lstStyle/>
          <a:p>
            <a:pPr defTabSz="877570" eaLnBrk="0" fontAlgn="base" hangingPunct="0">
              <a:spcBef>
                <a:spcPct val="0"/>
              </a:spcBef>
              <a:spcAft>
                <a:spcPct val="0"/>
              </a:spcAft>
              <a:defRPr/>
            </a:pPr>
            <a:endParaRPr lang="zh-CN" altLang="en-US" sz="1600" kern="0">
              <a:solidFill>
                <a:sysClr val="windowText" lastClr="000000"/>
              </a:solidFill>
              <a:latin typeface="宋体"/>
              <a:ea typeface="宋体"/>
              <a:cs typeface="Arial" pitchFamily="34" charset="0"/>
            </a:endParaRPr>
          </a:p>
        </p:txBody>
      </p:sp>
      <p:sp>
        <p:nvSpPr>
          <p:cNvPr id="4" name="圆角矩形 58"/>
          <p:cNvSpPr>
            <a:spLocks noChangeArrowheads="1"/>
          </p:cNvSpPr>
          <p:nvPr/>
        </p:nvSpPr>
        <p:spPr bwMode="auto">
          <a:xfrm>
            <a:off x="8581662" y="1175665"/>
            <a:ext cx="2159437" cy="1547597"/>
          </a:xfrm>
          <a:prstGeom prst="roundRect">
            <a:avLst>
              <a:gd name="adj" fmla="val 7343"/>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lstStyle/>
          <a:p>
            <a:pPr defTabSz="800735" eaLnBrk="0" hangingPunct="0">
              <a:spcBef>
                <a:spcPct val="20000"/>
              </a:spcBef>
              <a:buClr>
                <a:srgbClr val="990000"/>
              </a:buClr>
              <a:buSzPct val="60000"/>
            </a:pPr>
            <a:endParaRPr lang="zh-CN" altLang="en-US" sz="1800" kern="0" dirty="0">
              <a:solidFill>
                <a:sysClr val="windowText" lastClr="000000"/>
              </a:solidFill>
              <a:latin typeface="宋体"/>
            </a:endParaRPr>
          </a:p>
        </p:txBody>
      </p:sp>
      <p:sp>
        <p:nvSpPr>
          <p:cNvPr id="6" name="圆角矩形 58"/>
          <p:cNvSpPr>
            <a:spLocks noChangeArrowheads="1"/>
          </p:cNvSpPr>
          <p:nvPr/>
        </p:nvSpPr>
        <p:spPr bwMode="auto">
          <a:xfrm>
            <a:off x="3934246" y="4474198"/>
            <a:ext cx="2159437" cy="1547597"/>
          </a:xfrm>
          <a:prstGeom prst="roundRect">
            <a:avLst>
              <a:gd name="adj" fmla="val 7343"/>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lstStyle/>
          <a:p>
            <a:pPr defTabSz="800735" eaLnBrk="0" hangingPunct="0">
              <a:spcBef>
                <a:spcPct val="20000"/>
              </a:spcBef>
              <a:buClr>
                <a:srgbClr val="990000"/>
              </a:buClr>
              <a:buSzPct val="60000"/>
            </a:pPr>
            <a:endParaRPr lang="zh-CN" altLang="en-US" sz="1800" kern="0" dirty="0">
              <a:solidFill>
                <a:sysClr val="windowText" lastClr="000000"/>
              </a:solidFill>
              <a:latin typeface="宋体"/>
            </a:endParaRPr>
          </a:p>
        </p:txBody>
      </p:sp>
      <p:sp>
        <p:nvSpPr>
          <p:cNvPr id="7" name="圆角矩形 58"/>
          <p:cNvSpPr>
            <a:spLocks noChangeArrowheads="1"/>
          </p:cNvSpPr>
          <p:nvPr/>
        </p:nvSpPr>
        <p:spPr bwMode="auto">
          <a:xfrm>
            <a:off x="3879768" y="1166696"/>
            <a:ext cx="2216247" cy="1547597"/>
          </a:xfrm>
          <a:prstGeom prst="roundRect">
            <a:avLst>
              <a:gd name="adj" fmla="val 7835"/>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lstStyle/>
          <a:p>
            <a:pPr defTabSz="800735" eaLnBrk="0" hangingPunct="0">
              <a:spcBef>
                <a:spcPct val="20000"/>
              </a:spcBef>
              <a:buClr>
                <a:srgbClr val="990000"/>
              </a:buClr>
              <a:buSzPct val="60000"/>
            </a:pPr>
            <a:endParaRPr lang="zh-CN" altLang="en-US" sz="1800" kern="0" dirty="0">
              <a:solidFill>
                <a:sysClr val="windowText" lastClr="000000"/>
              </a:solidFill>
              <a:latin typeface="宋体"/>
            </a:endParaRPr>
          </a:p>
        </p:txBody>
      </p:sp>
      <p:sp>
        <p:nvSpPr>
          <p:cNvPr id="8" name="圆角矩形 58"/>
          <p:cNvSpPr>
            <a:spLocks noChangeArrowheads="1"/>
          </p:cNvSpPr>
          <p:nvPr/>
        </p:nvSpPr>
        <p:spPr bwMode="auto">
          <a:xfrm>
            <a:off x="8581662" y="4477834"/>
            <a:ext cx="2159437" cy="1547597"/>
          </a:xfrm>
          <a:prstGeom prst="roundRect">
            <a:avLst>
              <a:gd name="adj" fmla="val 7835"/>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lstStyle/>
          <a:p>
            <a:pPr defTabSz="800735" eaLnBrk="0" hangingPunct="0">
              <a:spcBef>
                <a:spcPct val="20000"/>
              </a:spcBef>
              <a:buClr>
                <a:srgbClr val="990000"/>
              </a:buClr>
              <a:buSzPct val="60000"/>
            </a:pPr>
            <a:endParaRPr lang="zh-CN" altLang="en-US" sz="1800" kern="0" dirty="0">
              <a:solidFill>
                <a:sysClr val="windowText" lastClr="000000"/>
              </a:solidFill>
              <a:latin typeface="宋体"/>
            </a:endParaRPr>
          </a:p>
        </p:txBody>
      </p:sp>
      <p:sp>
        <p:nvSpPr>
          <p:cNvPr id="11" name="圆角矩形 59"/>
          <p:cNvSpPr>
            <a:spLocks noChangeArrowheads="1"/>
          </p:cNvSpPr>
          <p:nvPr/>
        </p:nvSpPr>
        <p:spPr bwMode="auto">
          <a:xfrm>
            <a:off x="6165339" y="2822265"/>
            <a:ext cx="2362227" cy="1570403"/>
          </a:xfrm>
          <a:prstGeom prst="roundRect">
            <a:avLst>
              <a:gd name="adj" fmla="val 7343"/>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lstStyle/>
          <a:p>
            <a:pPr defTabSz="800735" eaLnBrk="0" hangingPunct="0">
              <a:spcBef>
                <a:spcPct val="20000"/>
              </a:spcBef>
              <a:buClr>
                <a:srgbClr val="990000"/>
              </a:buClr>
              <a:buSzPct val="60000"/>
            </a:pPr>
            <a:endParaRPr lang="zh-CN" altLang="en-US" sz="1800" kern="0" dirty="0">
              <a:solidFill>
                <a:sysClr val="windowText" lastClr="000000"/>
              </a:solidFill>
              <a:latin typeface="宋体"/>
            </a:endParaRPr>
          </a:p>
        </p:txBody>
      </p:sp>
      <p:sp>
        <p:nvSpPr>
          <p:cNvPr id="12" name="Text Box 41"/>
          <p:cNvSpPr txBox="1">
            <a:spLocks noChangeArrowheads="1"/>
          </p:cNvSpPr>
          <p:nvPr/>
        </p:nvSpPr>
        <p:spPr bwMode="auto">
          <a:xfrm>
            <a:off x="6240052" y="2781297"/>
            <a:ext cx="2241878" cy="16016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1403" tIns="45702" rIns="91403" bIns="45702">
            <a:spAutoFit/>
          </a:bodyPr>
          <a:lstStyle>
            <a:defPPr>
              <a:defRPr lang="zh-CN"/>
            </a:defPPr>
            <a:lvl1pPr algn="ctr" eaLnBrk="1" hangingPunct="1">
              <a:defRPr sz="1400" u="sng">
                <a:solidFill>
                  <a:schemeClr val="bg1"/>
                </a:solidFill>
                <a:latin typeface="FrutigerNext LT Medium" pitchFamily="34" charset="0"/>
                <a:ea typeface="黑体" pitchFamily="2" charset="-122"/>
              </a:defRPr>
            </a:lvl1pPr>
            <a:lvl2pPr marL="742950" indent="-285750" eaLnBrk="0" hangingPunct="0">
              <a:defRPr sz="2700">
                <a:solidFill>
                  <a:srgbClr val="990000"/>
                </a:solidFill>
                <a:latin typeface="FrutigerNext LT Medium" pitchFamily="34" charset="0"/>
              </a:defRPr>
            </a:lvl2pPr>
            <a:lvl3pPr marL="1143000" indent="-228600" eaLnBrk="0" hangingPunct="0">
              <a:defRPr sz="2700">
                <a:solidFill>
                  <a:srgbClr val="990000"/>
                </a:solidFill>
                <a:latin typeface="FrutigerNext LT Medium" pitchFamily="34" charset="0"/>
              </a:defRPr>
            </a:lvl3pPr>
            <a:lvl4pPr marL="1600200" indent="-228600" eaLnBrk="0" hangingPunct="0">
              <a:defRPr sz="2700">
                <a:solidFill>
                  <a:srgbClr val="990000"/>
                </a:solidFill>
                <a:latin typeface="FrutigerNext LT Medium" pitchFamily="34" charset="0"/>
              </a:defRPr>
            </a:lvl4pPr>
            <a:lvl5pPr marL="2057400" indent="-228600" eaLnBrk="0" hangingPunct="0">
              <a:defRPr sz="2700">
                <a:solidFill>
                  <a:srgbClr val="990000"/>
                </a:solidFill>
                <a:latin typeface="FrutigerNext LT Medium" pitchFamily="34" charset="0"/>
              </a:defRPr>
            </a:lvl5pPr>
            <a:lvl6pPr marL="2514600" indent="-228600" eaLnBrk="0" fontAlgn="base" hangingPunct="0">
              <a:spcBef>
                <a:spcPct val="0"/>
              </a:spcBef>
              <a:spcAft>
                <a:spcPct val="0"/>
              </a:spcAft>
              <a:defRPr sz="2700">
                <a:solidFill>
                  <a:srgbClr val="990000"/>
                </a:solidFill>
                <a:latin typeface="FrutigerNext LT Medium" pitchFamily="34" charset="0"/>
              </a:defRPr>
            </a:lvl6pPr>
            <a:lvl7pPr marL="2971800" indent="-228600" eaLnBrk="0" fontAlgn="base" hangingPunct="0">
              <a:spcBef>
                <a:spcPct val="0"/>
              </a:spcBef>
              <a:spcAft>
                <a:spcPct val="0"/>
              </a:spcAft>
              <a:defRPr sz="2700">
                <a:solidFill>
                  <a:srgbClr val="990000"/>
                </a:solidFill>
                <a:latin typeface="FrutigerNext LT Medium" pitchFamily="34" charset="0"/>
              </a:defRPr>
            </a:lvl7pPr>
            <a:lvl8pPr marL="3429000" indent="-228600" eaLnBrk="0" fontAlgn="base" hangingPunct="0">
              <a:spcBef>
                <a:spcPct val="0"/>
              </a:spcBef>
              <a:spcAft>
                <a:spcPct val="0"/>
              </a:spcAft>
              <a:defRPr sz="2700">
                <a:solidFill>
                  <a:srgbClr val="990000"/>
                </a:solidFill>
                <a:latin typeface="FrutigerNext LT Medium" pitchFamily="34" charset="0"/>
              </a:defRPr>
            </a:lvl8pPr>
            <a:lvl9pPr marL="3886200" indent="-228600" eaLnBrk="0" fontAlgn="base" hangingPunct="0">
              <a:spcBef>
                <a:spcPct val="0"/>
              </a:spcBef>
              <a:spcAft>
                <a:spcPct val="0"/>
              </a:spcAft>
              <a:defRPr sz="2700">
                <a:solidFill>
                  <a:srgbClr val="990000"/>
                </a:solidFill>
                <a:latin typeface="FrutigerNext LT Medium" pitchFamily="34" charset="0"/>
              </a:defRPr>
            </a:lvl9pPr>
          </a:lstStyle>
          <a:p>
            <a:pPr algn="l" defTabSz="913765">
              <a:lnSpc>
                <a:spcPct val="150000"/>
              </a:lnSpc>
              <a:defRPr/>
            </a:pPr>
            <a:r>
              <a:rPr lang="en-US" altLang="zh-CN" sz="1100" u="none" dirty="0" smtClean="0">
                <a:latin typeface="Calibri" pitchFamily="34" charset="0"/>
                <a:ea typeface="宋体" pitchFamily="2" charset="-122"/>
              </a:rPr>
              <a:t>High efficiency design</a:t>
            </a:r>
          </a:p>
          <a:p>
            <a:pPr algn="l" defTabSz="913765">
              <a:lnSpc>
                <a:spcPct val="150000"/>
              </a:lnSpc>
              <a:defRPr/>
            </a:pPr>
            <a:r>
              <a:rPr lang="en-US" altLang="zh-CN" sz="1100" u="none" dirty="0" smtClean="0">
                <a:latin typeface="Calibri" pitchFamily="34" charset="0"/>
                <a:ea typeface="宋体" pitchFamily="2" charset="-122"/>
              </a:rPr>
              <a:t>Proven by independent body</a:t>
            </a:r>
          </a:p>
          <a:p>
            <a:pPr algn="l" defTabSz="913765">
              <a:lnSpc>
                <a:spcPct val="150000"/>
              </a:lnSpc>
              <a:defRPr/>
            </a:pPr>
            <a:r>
              <a:rPr lang="en-US" altLang="zh-CN" sz="1100" u="none" dirty="0" smtClean="0">
                <a:latin typeface="Calibri" pitchFamily="34" charset="0"/>
                <a:ea typeface="宋体" pitchFamily="2" charset="-122"/>
              </a:rPr>
              <a:t>TÜV </a:t>
            </a:r>
            <a:r>
              <a:rPr lang="en-US" altLang="zh-CN" sz="1100" u="none" dirty="0" err="1" smtClean="0">
                <a:latin typeface="Calibri" pitchFamily="34" charset="0"/>
                <a:ea typeface="宋体" pitchFamily="2" charset="-122"/>
              </a:rPr>
              <a:t>Rheinland</a:t>
            </a:r>
            <a:endParaRPr lang="en-US" altLang="zh-CN" sz="1100" u="none" dirty="0">
              <a:latin typeface="Calibri" pitchFamily="34" charset="0"/>
              <a:ea typeface="宋体" pitchFamily="2" charset="-122"/>
            </a:endParaRPr>
          </a:p>
          <a:p>
            <a:pPr algn="l" defTabSz="913765">
              <a:lnSpc>
                <a:spcPct val="150000"/>
              </a:lnSpc>
              <a:defRPr/>
            </a:pPr>
            <a:r>
              <a:rPr lang="en-US" altLang="zh-CN" sz="1100" u="none" dirty="0" smtClean="0">
                <a:latin typeface="Calibri" pitchFamily="34" charset="0"/>
                <a:ea typeface="宋体" pitchFamily="2" charset="-122"/>
              </a:rPr>
              <a:t>Flat line up to 96.5% system efficiency</a:t>
            </a:r>
          </a:p>
          <a:p>
            <a:pPr marL="171450" indent="-171450" algn="l" defTabSz="913765">
              <a:lnSpc>
                <a:spcPct val="150000"/>
              </a:lnSpc>
              <a:buFont typeface="Wingdings" charset="0"/>
              <a:buChar char="Ø"/>
              <a:defRPr/>
            </a:pPr>
            <a:endParaRPr lang="en-US" altLang="zh-CN" sz="1100" u="none" dirty="0">
              <a:latin typeface="Calibri" pitchFamily="34" charset="0"/>
              <a:ea typeface="宋体" pitchFamily="2" charset="-122"/>
            </a:endParaRPr>
          </a:p>
        </p:txBody>
      </p:sp>
      <p:sp>
        <p:nvSpPr>
          <p:cNvPr id="13" name="Text Box 38"/>
          <p:cNvSpPr txBox="1">
            <a:spLocks noChangeArrowheads="1"/>
          </p:cNvSpPr>
          <p:nvPr/>
        </p:nvSpPr>
        <p:spPr bwMode="auto">
          <a:xfrm>
            <a:off x="6111243" y="4030310"/>
            <a:ext cx="2416323" cy="3347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7716" tIns="43858" rIns="87716" bIns="43858">
            <a:spAutoFit/>
          </a:bodyPr>
          <a:lstStyle>
            <a:lvl1pPr marL="85725" indent="-85725"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marL="0" indent="0" algn="ctr" defTabSz="913765" eaLnBrk="1" hangingPunct="1">
              <a:buClr>
                <a:sysClr val="window" lastClr="FFFFFF"/>
              </a:buClr>
              <a:buSzPct val="60000"/>
              <a:defRPr/>
            </a:pPr>
            <a:r>
              <a:rPr lang="en-US" altLang="zh-CN" sz="1600" b="1" kern="0" dirty="0" smtClean="0">
                <a:solidFill>
                  <a:sysClr val="window" lastClr="FFFFFF"/>
                </a:solidFill>
                <a:latin typeface="Calibri" pitchFamily="34" charset="0"/>
                <a:ea typeface="微软雅黑" pitchFamily="34" charset="-122"/>
              </a:rPr>
              <a:t>Save energy</a:t>
            </a:r>
            <a:endParaRPr lang="zh-CN" altLang="en-US" sz="1600" b="1" kern="0" dirty="0" smtClean="0">
              <a:solidFill>
                <a:sysClr val="window" lastClr="FFFFFF"/>
              </a:solidFill>
              <a:latin typeface="Calibri" pitchFamily="34" charset="0"/>
              <a:ea typeface="微软雅黑" pitchFamily="34" charset="-122"/>
            </a:endParaRPr>
          </a:p>
        </p:txBody>
      </p:sp>
      <p:sp>
        <p:nvSpPr>
          <p:cNvPr id="14" name="Text Box 38"/>
          <p:cNvSpPr txBox="1">
            <a:spLocks noChangeArrowheads="1"/>
          </p:cNvSpPr>
          <p:nvPr/>
        </p:nvSpPr>
        <p:spPr bwMode="auto">
          <a:xfrm>
            <a:off x="3863898" y="2132927"/>
            <a:ext cx="2261176" cy="3949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7716" tIns="43858" rIns="87716" bIns="43858">
            <a:spAutoFit/>
          </a:bodyPr>
          <a:lstStyle>
            <a:lvl1pPr marL="85725" indent="-85725"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marL="0" indent="0" algn="ctr" defTabSz="913765" eaLnBrk="1" hangingPunct="1">
              <a:buClr>
                <a:sysClr val="window" lastClr="FFFFFF"/>
              </a:buClr>
              <a:buSzPct val="60000"/>
              <a:defRPr/>
            </a:pPr>
            <a:r>
              <a:rPr lang="zh-CN" altLang="en-US" sz="2000" b="1" kern="0" dirty="0" smtClean="0">
                <a:solidFill>
                  <a:sysClr val="window" lastClr="FFFFFF"/>
                </a:solidFill>
                <a:latin typeface="Calibri" pitchFamily="34" charset="0"/>
                <a:ea typeface="微软雅黑" pitchFamily="34" charset="-122"/>
              </a:rPr>
              <a:t>Easy installation</a:t>
            </a:r>
            <a:r>
              <a:rPr lang="en-US" altLang="zh-CN" sz="2000" b="1" kern="0" dirty="0" smtClean="0">
                <a:solidFill>
                  <a:sysClr val="window" lastClr="FFFFFF"/>
                </a:solidFill>
                <a:latin typeface="Calibri" pitchFamily="34" charset="0"/>
                <a:ea typeface="微软雅黑" pitchFamily="34" charset="-122"/>
              </a:rPr>
              <a:t> </a:t>
            </a:r>
            <a:endParaRPr lang="en-US" altLang="zh-CN" sz="2000" b="1" kern="0" dirty="0">
              <a:solidFill>
                <a:sysClr val="window" lastClr="FFFFFF"/>
              </a:solidFill>
              <a:latin typeface="Calibri" pitchFamily="34" charset="0"/>
              <a:ea typeface="微软雅黑" pitchFamily="34" charset="-122"/>
            </a:endParaRPr>
          </a:p>
        </p:txBody>
      </p:sp>
      <p:sp>
        <p:nvSpPr>
          <p:cNvPr id="15" name="圆角矩形 14"/>
          <p:cNvSpPr>
            <a:spLocks noChangeAspect="1"/>
          </p:cNvSpPr>
          <p:nvPr/>
        </p:nvSpPr>
        <p:spPr bwMode="auto">
          <a:xfrm flipV="1">
            <a:off x="3928921" y="2834360"/>
            <a:ext cx="2159438" cy="1547597"/>
          </a:xfrm>
          <a:prstGeom prst="roundRect">
            <a:avLst>
              <a:gd name="adj" fmla="val 6981"/>
            </a:avLst>
          </a:prstGeom>
          <a:gradFill flip="none" rotWithShape="1">
            <a:gsLst>
              <a:gs pos="0">
                <a:srgbClr val="1F497D">
                  <a:lumMod val="75000"/>
                </a:srgbClr>
              </a:gs>
              <a:gs pos="50000">
                <a:srgbClr val="1F497D">
                  <a:lumMod val="60000"/>
                  <a:lumOff val="40000"/>
                </a:srgbClr>
              </a:gs>
              <a:gs pos="100000">
                <a:sysClr val="window" lastClr="FFFFFF">
                  <a:lumMod val="85000"/>
                  <a:shade val="100000"/>
                  <a:satMod val="115000"/>
                </a:sysClr>
              </a:gs>
            </a:gsLst>
            <a:lin ang="18900000" scaled="1"/>
            <a:tileRect/>
          </a:gradFill>
          <a:ln w="38100" cap="flat" cmpd="sng" algn="ctr">
            <a:noFill/>
            <a:prstDash val="solid"/>
            <a:headEnd type="none" w="med" len="med"/>
            <a:tailEnd type="none" w="med" len="med"/>
          </a:ln>
          <a:effectLst>
            <a:outerShdw blurRad="63500" sx="102000" sy="102000" algn="ctr" rotWithShape="0">
              <a:prstClr val="black">
                <a:alpha val="40000"/>
              </a:prstClr>
            </a:outerShdw>
          </a:effectLst>
        </p:spPr>
        <p:txBody>
          <a:bodyPr vert="horz" wrap="square" lIns="91401" tIns="45700" rIns="91401" bIns="45700" numCol="1" rtlCol="0" anchor="t" anchorCtr="0" compatLnSpc="1">
            <a:noAutofit/>
          </a:bodyPr>
          <a:lstStyle/>
          <a:p>
            <a:pPr defTabSz="877570" eaLnBrk="0" fontAlgn="base" hangingPunct="0">
              <a:spcBef>
                <a:spcPct val="0"/>
              </a:spcBef>
              <a:spcAft>
                <a:spcPct val="0"/>
              </a:spcAft>
              <a:defRPr/>
            </a:pPr>
            <a:endParaRPr lang="zh-CN" altLang="en-US" sz="1600" kern="0">
              <a:solidFill>
                <a:sysClr val="windowText" lastClr="000000"/>
              </a:solidFill>
              <a:latin typeface="宋体"/>
              <a:ea typeface="宋体"/>
              <a:cs typeface="Arial" pitchFamily="34" charset="0"/>
            </a:endParaRPr>
          </a:p>
        </p:txBody>
      </p:sp>
      <p:sp>
        <p:nvSpPr>
          <p:cNvPr id="16" name="圆角矩形 59"/>
          <p:cNvSpPr>
            <a:spLocks noChangeArrowheads="1"/>
          </p:cNvSpPr>
          <p:nvPr/>
        </p:nvSpPr>
        <p:spPr bwMode="auto">
          <a:xfrm>
            <a:off x="1634971" y="2822265"/>
            <a:ext cx="2188914" cy="1547597"/>
          </a:xfrm>
          <a:prstGeom prst="roundRect">
            <a:avLst>
              <a:gd name="adj" fmla="val 7835"/>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lstStyle/>
          <a:p>
            <a:pPr defTabSz="800735" eaLnBrk="0" hangingPunct="0">
              <a:spcBef>
                <a:spcPct val="20000"/>
              </a:spcBef>
              <a:buClr>
                <a:srgbClr val="990000"/>
              </a:buClr>
              <a:buSzPct val="60000"/>
            </a:pPr>
            <a:endParaRPr lang="zh-CN" altLang="en-US" sz="1800" kern="0" dirty="0">
              <a:solidFill>
                <a:sysClr val="windowText" lastClr="000000"/>
              </a:solidFill>
              <a:latin typeface="宋体"/>
            </a:endParaRPr>
          </a:p>
        </p:txBody>
      </p:sp>
      <p:sp>
        <p:nvSpPr>
          <p:cNvPr id="17" name="Text Box 38"/>
          <p:cNvSpPr txBox="1">
            <a:spLocks noChangeArrowheads="1"/>
          </p:cNvSpPr>
          <p:nvPr/>
        </p:nvSpPr>
        <p:spPr bwMode="auto">
          <a:xfrm>
            <a:off x="1679302" y="3780873"/>
            <a:ext cx="2120217" cy="5040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7716" tIns="43858" rIns="87716" bIns="43858">
            <a:spAutoFit/>
          </a:bodyPr>
          <a:lstStyle>
            <a:lvl1pPr marL="85725" indent="-85725"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marL="0" indent="0" algn="ctr" defTabSz="913765" eaLnBrk="1" hangingPunct="1">
              <a:buClr>
                <a:sysClr val="window" lastClr="FFFFFF"/>
              </a:buClr>
              <a:buSzPct val="60000"/>
              <a:defRPr/>
            </a:pPr>
            <a:r>
              <a:rPr lang="en-US" altLang="zh-CN" b="1" kern="0" dirty="0">
                <a:solidFill>
                  <a:sysClr val="window" lastClr="FFFFFF"/>
                </a:solidFill>
                <a:latin typeface="微软雅黑" pitchFamily="34" charset="-122"/>
                <a:ea typeface="微软雅黑" pitchFamily="34" charset="-122"/>
              </a:rPr>
              <a:t>low </a:t>
            </a:r>
            <a:r>
              <a:rPr lang="en-US" altLang="zh-CN" b="1" kern="0" dirty="0" smtClean="0">
                <a:solidFill>
                  <a:sysClr val="window" lastClr="FFFFFF"/>
                </a:solidFill>
                <a:latin typeface="微软雅黑" pitchFamily="34" charset="-122"/>
                <a:ea typeface="微软雅黑" pitchFamily="34" charset="-122"/>
              </a:rPr>
              <a:t>TCO</a:t>
            </a:r>
            <a:endParaRPr lang="en-US" altLang="zh-CN" b="1" kern="0" dirty="0">
              <a:solidFill>
                <a:sysClr val="window" lastClr="FFFFFF"/>
              </a:solidFill>
              <a:latin typeface="微软雅黑" pitchFamily="34" charset="-122"/>
              <a:ea typeface="微软雅黑" pitchFamily="34" charset="-122"/>
            </a:endParaRPr>
          </a:p>
        </p:txBody>
      </p:sp>
      <p:sp>
        <p:nvSpPr>
          <p:cNvPr id="18" name="Text Box 39"/>
          <p:cNvSpPr txBox="1">
            <a:spLocks noChangeArrowheads="1"/>
          </p:cNvSpPr>
          <p:nvPr/>
        </p:nvSpPr>
        <p:spPr bwMode="auto">
          <a:xfrm>
            <a:off x="1703705" y="2853179"/>
            <a:ext cx="2146935" cy="10045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1403" tIns="45702" rIns="91403" bIns="45702">
            <a:spAutoFit/>
          </a:bodyPr>
          <a:lstStyle>
            <a:lvl1pPr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defTabSz="913765" eaLnBrk="1" hangingPunct="1">
              <a:lnSpc>
                <a:spcPct val="150000"/>
              </a:lnSpc>
              <a:defRPr/>
            </a:pPr>
            <a:r>
              <a:rPr lang="zh-CN" altLang="en-US" sz="1000" dirty="0">
                <a:solidFill>
                  <a:schemeClr val="bg1"/>
                </a:solidFill>
                <a:latin typeface="Calibri" pitchFamily="34" charset="0"/>
              </a:rPr>
              <a:t>Standardized, efficient products, </a:t>
            </a:r>
            <a:r>
              <a:rPr lang="zh-CN" altLang="en-US" sz="1000" dirty="0" smtClean="0">
                <a:solidFill>
                  <a:schemeClr val="bg1"/>
                </a:solidFill>
                <a:latin typeface="Calibri" pitchFamily="34" charset="0"/>
              </a:rPr>
              <a:t>reducing </a:t>
            </a:r>
            <a:r>
              <a:rPr lang="zh-CN" altLang="en-US" sz="1000" dirty="0">
                <a:solidFill>
                  <a:schemeClr val="bg1"/>
                </a:solidFill>
                <a:latin typeface="Calibri" pitchFamily="34" charset="0"/>
              </a:rPr>
              <a:t>data center </a:t>
            </a:r>
            <a:r>
              <a:rPr lang="zh-CN" altLang="en-US" sz="1000" dirty="0" smtClean="0">
                <a:solidFill>
                  <a:schemeClr val="bg1"/>
                </a:solidFill>
                <a:latin typeface="Calibri" pitchFamily="34" charset="0"/>
              </a:rPr>
              <a:t>construction</a:t>
            </a:r>
            <a:r>
              <a:rPr lang="en-US" altLang="zh-CN" sz="1000" dirty="0" smtClean="0">
                <a:solidFill>
                  <a:schemeClr val="bg1"/>
                </a:solidFill>
                <a:latin typeface="Calibri" pitchFamily="34" charset="0"/>
              </a:rPr>
              <a:t>, </a:t>
            </a:r>
            <a:r>
              <a:rPr lang="zh-CN" altLang="en-US" sz="1000" dirty="0" smtClean="0">
                <a:solidFill>
                  <a:schemeClr val="bg1"/>
                </a:solidFill>
                <a:latin typeface="Calibri" pitchFamily="34" charset="0"/>
              </a:rPr>
              <a:t>operation</a:t>
            </a:r>
            <a:r>
              <a:rPr lang="en-US" altLang="zh-CN" sz="1000" dirty="0">
                <a:solidFill>
                  <a:schemeClr val="bg1"/>
                </a:solidFill>
                <a:latin typeface="Calibri" pitchFamily="34" charset="0"/>
              </a:rPr>
              <a:t> </a:t>
            </a:r>
            <a:r>
              <a:rPr lang="en-US" altLang="zh-CN" sz="1000" dirty="0" smtClean="0">
                <a:solidFill>
                  <a:schemeClr val="bg1"/>
                </a:solidFill>
                <a:latin typeface="Calibri" pitchFamily="34" charset="0"/>
              </a:rPr>
              <a:t>and </a:t>
            </a:r>
            <a:r>
              <a:rPr lang="zh-CN" altLang="en-US" sz="1000" dirty="0" smtClean="0">
                <a:solidFill>
                  <a:schemeClr val="bg1"/>
                </a:solidFill>
                <a:latin typeface="Calibri" pitchFamily="34" charset="0"/>
              </a:rPr>
              <a:t> </a:t>
            </a:r>
            <a:r>
              <a:rPr lang="zh-CN" altLang="en-US" sz="1000" dirty="0">
                <a:solidFill>
                  <a:schemeClr val="bg1"/>
                </a:solidFill>
                <a:latin typeface="Calibri" pitchFamily="34" charset="0"/>
              </a:rPr>
              <a:t>maintenance costs</a:t>
            </a:r>
          </a:p>
        </p:txBody>
      </p:sp>
      <p:sp>
        <p:nvSpPr>
          <p:cNvPr id="20" name="圆角矩形 19"/>
          <p:cNvSpPr>
            <a:spLocks noChangeAspect="1"/>
          </p:cNvSpPr>
          <p:nvPr/>
        </p:nvSpPr>
        <p:spPr bwMode="auto">
          <a:xfrm flipV="1">
            <a:off x="8581662" y="2845071"/>
            <a:ext cx="2159438" cy="1547597"/>
          </a:xfrm>
          <a:prstGeom prst="roundRect">
            <a:avLst>
              <a:gd name="adj" fmla="val 6981"/>
            </a:avLst>
          </a:prstGeom>
          <a:gradFill flip="none" rotWithShape="1">
            <a:gsLst>
              <a:gs pos="0">
                <a:srgbClr val="1F497D">
                  <a:lumMod val="75000"/>
                </a:srgbClr>
              </a:gs>
              <a:gs pos="50000">
                <a:srgbClr val="1F497D">
                  <a:lumMod val="60000"/>
                  <a:lumOff val="40000"/>
                </a:srgbClr>
              </a:gs>
              <a:gs pos="100000">
                <a:sysClr val="window" lastClr="FFFFFF">
                  <a:lumMod val="85000"/>
                  <a:shade val="100000"/>
                  <a:satMod val="115000"/>
                </a:sysClr>
              </a:gs>
            </a:gsLst>
            <a:lin ang="18900000" scaled="1"/>
            <a:tileRect/>
          </a:gradFill>
          <a:ln w="38100" cap="flat" cmpd="sng" algn="ctr">
            <a:noFill/>
            <a:prstDash val="solid"/>
            <a:headEnd type="none" w="med" len="med"/>
            <a:tailEnd type="none" w="med" len="med"/>
          </a:ln>
          <a:effectLst>
            <a:outerShdw blurRad="63500" sx="102000" sy="102000" algn="ctr" rotWithShape="0">
              <a:prstClr val="black">
                <a:alpha val="40000"/>
              </a:prstClr>
            </a:outerShdw>
          </a:effectLst>
        </p:spPr>
        <p:txBody>
          <a:bodyPr vert="horz" wrap="square" lIns="91401" tIns="45700" rIns="91401" bIns="45700" numCol="1" rtlCol="0" anchor="t" anchorCtr="0" compatLnSpc="1">
            <a:noAutofit/>
          </a:bodyPr>
          <a:lstStyle/>
          <a:p>
            <a:pPr defTabSz="877570" eaLnBrk="0" fontAlgn="base" hangingPunct="0">
              <a:spcBef>
                <a:spcPct val="0"/>
              </a:spcBef>
              <a:spcAft>
                <a:spcPct val="0"/>
              </a:spcAft>
              <a:defRPr/>
            </a:pPr>
            <a:endParaRPr lang="zh-CN" altLang="en-US" sz="1600" kern="0">
              <a:solidFill>
                <a:sysClr val="windowText" lastClr="000000"/>
              </a:solidFill>
              <a:latin typeface="宋体"/>
              <a:ea typeface="宋体"/>
              <a:cs typeface="Arial" pitchFamily="34" charset="0"/>
            </a:endParaRPr>
          </a:p>
        </p:txBody>
      </p:sp>
      <p:sp>
        <p:nvSpPr>
          <p:cNvPr id="22" name="圆角矩形 21"/>
          <p:cNvSpPr>
            <a:spLocks noChangeAspect="1"/>
          </p:cNvSpPr>
          <p:nvPr/>
        </p:nvSpPr>
        <p:spPr bwMode="auto">
          <a:xfrm flipV="1">
            <a:off x="3928921" y="2834360"/>
            <a:ext cx="2159438" cy="1547597"/>
          </a:xfrm>
          <a:prstGeom prst="roundRect">
            <a:avLst>
              <a:gd name="adj" fmla="val 6981"/>
            </a:avLst>
          </a:prstGeom>
          <a:gradFill flip="none" rotWithShape="1">
            <a:gsLst>
              <a:gs pos="0">
                <a:srgbClr val="1F497D">
                  <a:lumMod val="75000"/>
                </a:srgbClr>
              </a:gs>
              <a:gs pos="50000">
                <a:srgbClr val="1F497D">
                  <a:lumMod val="60000"/>
                  <a:lumOff val="40000"/>
                </a:srgbClr>
              </a:gs>
              <a:gs pos="100000">
                <a:sysClr val="window" lastClr="FFFFFF">
                  <a:lumMod val="85000"/>
                  <a:shade val="100000"/>
                  <a:satMod val="115000"/>
                </a:sysClr>
              </a:gs>
            </a:gsLst>
            <a:lin ang="18900000" scaled="1"/>
            <a:tileRect/>
          </a:gradFill>
          <a:ln w="38100" cap="flat" cmpd="sng" algn="ctr">
            <a:noFill/>
            <a:prstDash val="solid"/>
            <a:headEnd type="none" w="med" len="med"/>
            <a:tailEnd type="none" w="med" len="med"/>
          </a:ln>
          <a:effectLst>
            <a:outerShdw blurRad="63500" sx="102000" sy="102000" algn="ctr" rotWithShape="0">
              <a:prstClr val="black">
                <a:alpha val="40000"/>
              </a:prstClr>
            </a:outerShdw>
          </a:effectLst>
        </p:spPr>
        <p:txBody>
          <a:bodyPr vert="horz" wrap="square" lIns="91401" tIns="45700" rIns="91401" bIns="45700" numCol="1" rtlCol="0" anchor="t" anchorCtr="0" compatLnSpc="1">
            <a:noAutofit/>
          </a:bodyPr>
          <a:lstStyle/>
          <a:p>
            <a:pPr defTabSz="877570" eaLnBrk="0" fontAlgn="base" hangingPunct="0">
              <a:spcBef>
                <a:spcPct val="0"/>
              </a:spcBef>
              <a:spcAft>
                <a:spcPct val="0"/>
              </a:spcAft>
              <a:defRPr/>
            </a:pPr>
            <a:endParaRPr lang="zh-CN" altLang="en-US" sz="1600" kern="0">
              <a:solidFill>
                <a:sysClr val="windowText" lastClr="000000"/>
              </a:solidFill>
              <a:latin typeface="宋体"/>
              <a:ea typeface="宋体"/>
              <a:cs typeface="Arial" pitchFamily="34" charset="0"/>
            </a:endParaRPr>
          </a:p>
        </p:txBody>
      </p:sp>
      <p:pic>
        <p:nvPicPr>
          <p:cNvPr id="23" name="Picture 6" descr="-1"/>
          <p:cNvPicPr>
            <a:picLocks noChangeArrowheads="1"/>
          </p:cNvPicPr>
          <p:nvPr/>
        </p:nvPicPr>
        <p:blipFill>
          <a:blip r:embed="rId2" cstate="screen"/>
          <a:stretch>
            <a:fillRect/>
          </a:stretch>
        </p:blipFill>
        <p:spPr bwMode="auto">
          <a:xfrm>
            <a:off x="3928921" y="2826252"/>
            <a:ext cx="2140869" cy="1547597"/>
          </a:xfrm>
          <a:prstGeom prst="roundRect">
            <a:avLst>
              <a:gd name="adj" fmla="val 8594"/>
            </a:avLst>
          </a:prstGeom>
          <a:solidFill>
            <a:srgbClr val="1F497D">
              <a:alpha val="90195"/>
            </a:srgbClr>
          </a:solidFill>
          <a:ln>
            <a:noFill/>
          </a:ln>
          <a:effectLst>
            <a:outerShdw blurRad="63500" sx="102000" sy="102000" algn="ctr" rotWithShape="0">
              <a:prstClr val="black">
                <a:alpha val="40000"/>
              </a:prstClr>
            </a:outerShdw>
          </a:effectLst>
        </p:spPr>
      </p:pic>
      <p:sp>
        <p:nvSpPr>
          <p:cNvPr id="25" name="Text Box 38"/>
          <p:cNvSpPr txBox="1">
            <a:spLocks noChangeArrowheads="1"/>
          </p:cNvSpPr>
          <p:nvPr/>
        </p:nvSpPr>
        <p:spPr bwMode="auto">
          <a:xfrm>
            <a:off x="8616317" y="2205120"/>
            <a:ext cx="2120216" cy="5029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7716" tIns="43858" rIns="87716" bIns="43858">
            <a:spAutoFit/>
          </a:bodyPr>
          <a:lstStyle>
            <a:lvl1pPr marL="85725" indent="-85725"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marL="0" indent="0" algn="ctr" defTabSz="913765" eaLnBrk="1" hangingPunct="1">
              <a:buClr>
                <a:sysClr val="window" lastClr="FFFFFF"/>
              </a:buClr>
              <a:buSzPct val="60000"/>
              <a:defRPr/>
            </a:pPr>
            <a:r>
              <a:rPr lang="en-US" altLang="zh-CN" sz="2000" b="1" kern="0" dirty="0" smtClean="0">
                <a:solidFill>
                  <a:sysClr val="window" lastClr="FFFFFF"/>
                </a:solidFill>
                <a:latin typeface="Calibri" pitchFamily="34" charset="0"/>
                <a:ea typeface="微软雅黑" pitchFamily="34" charset="-122"/>
              </a:rPr>
              <a:t>intelligent</a:t>
            </a:r>
            <a:r>
              <a:rPr lang="en-US" altLang="zh-CN" sz="2700" b="1" kern="0" dirty="0" smtClean="0">
                <a:solidFill>
                  <a:sysClr val="window" lastClr="FFFFFF"/>
                </a:solidFill>
                <a:latin typeface="Calibri" pitchFamily="34" charset="0"/>
                <a:ea typeface="微软雅黑" pitchFamily="34" charset="-122"/>
              </a:rPr>
              <a:t> </a:t>
            </a:r>
            <a:r>
              <a:rPr lang="en-US" altLang="zh-CN" sz="1400" b="1" kern="0" dirty="0" smtClean="0">
                <a:solidFill>
                  <a:sysClr val="window" lastClr="FFFFFF"/>
                </a:solidFill>
                <a:latin typeface="Calibri" pitchFamily="34" charset="0"/>
                <a:ea typeface="微软雅黑" pitchFamily="34" charset="-122"/>
              </a:rPr>
              <a:t>design</a:t>
            </a:r>
            <a:endParaRPr lang="en-US" altLang="zh-CN" sz="1400" kern="0" dirty="0">
              <a:solidFill>
                <a:sysClr val="window" lastClr="FFFFFF"/>
              </a:solidFill>
              <a:latin typeface="Calibri" pitchFamily="34" charset="0"/>
              <a:ea typeface="微软雅黑" pitchFamily="34" charset="-122"/>
            </a:endParaRPr>
          </a:p>
        </p:txBody>
      </p:sp>
      <p:sp>
        <p:nvSpPr>
          <p:cNvPr id="28" name="Text Box 41"/>
          <p:cNvSpPr txBox="1">
            <a:spLocks noChangeArrowheads="1"/>
          </p:cNvSpPr>
          <p:nvPr/>
        </p:nvSpPr>
        <p:spPr bwMode="auto">
          <a:xfrm>
            <a:off x="8544560" y="1268854"/>
            <a:ext cx="2347595" cy="10156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1403" tIns="45702" rIns="91403" bIns="45702">
            <a:spAutoFit/>
          </a:bodyPr>
          <a:lstStyle>
            <a:lvl1pPr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defTabSz="913765" eaLnBrk="1" hangingPunct="1">
              <a:defRPr/>
            </a:pPr>
            <a:r>
              <a:rPr lang="zh-CN" altLang="en-US" sz="1200" dirty="0">
                <a:solidFill>
                  <a:schemeClr val="bg1"/>
                </a:solidFill>
                <a:latin typeface="Calibri" pitchFamily="34" charset="0"/>
              </a:rPr>
              <a:t>Intelligent </a:t>
            </a:r>
            <a:r>
              <a:rPr lang="zh-CN" altLang="en-US" sz="1200" dirty="0" smtClean="0">
                <a:solidFill>
                  <a:schemeClr val="bg1"/>
                </a:solidFill>
                <a:latin typeface="Calibri" pitchFamily="34" charset="0"/>
              </a:rPr>
              <a:t>monitoring</a:t>
            </a:r>
            <a:r>
              <a:rPr lang="en-US" altLang="zh-CN" sz="1200" dirty="0" smtClean="0">
                <a:solidFill>
                  <a:schemeClr val="bg1"/>
                </a:solidFill>
                <a:latin typeface="Calibri" pitchFamily="34" charset="0"/>
              </a:rPr>
              <a:t> </a:t>
            </a:r>
            <a:r>
              <a:rPr lang="zh-CN" altLang="en-US" sz="1200" dirty="0" smtClean="0">
                <a:solidFill>
                  <a:schemeClr val="bg1"/>
                </a:solidFill>
                <a:latin typeface="Calibri" pitchFamily="34" charset="0"/>
              </a:rPr>
              <a:t>improve</a:t>
            </a:r>
            <a:r>
              <a:rPr lang="en-US" altLang="zh-CN" sz="1200" dirty="0" smtClean="0">
                <a:solidFill>
                  <a:schemeClr val="bg1"/>
                </a:solidFill>
                <a:latin typeface="Calibri" pitchFamily="34" charset="0"/>
              </a:rPr>
              <a:t>s</a:t>
            </a:r>
            <a:r>
              <a:rPr lang="zh-CN" altLang="en-US" sz="1200" dirty="0" smtClean="0">
                <a:solidFill>
                  <a:schemeClr val="bg1"/>
                </a:solidFill>
                <a:latin typeface="Calibri" pitchFamily="34" charset="0"/>
              </a:rPr>
              <a:t> </a:t>
            </a:r>
            <a:r>
              <a:rPr lang="zh-CN" altLang="en-US" sz="1200" dirty="0">
                <a:solidFill>
                  <a:schemeClr val="bg1"/>
                </a:solidFill>
                <a:latin typeface="Calibri" pitchFamily="34" charset="0"/>
              </a:rPr>
              <a:t>equipment reliability, </a:t>
            </a:r>
            <a:r>
              <a:rPr lang="zh-CN" altLang="en-US" sz="1200" dirty="0" smtClean="0">
                <a:solidFill>
                  <a:schemeClr val="bg1"/>
                </a:solidFill>
                <a:latin typeface="Calibri" pitchFamily="34" charset="0"/>
              </a:rPr>
              <a:t>reduce</a:t>
            </a:r>
            <a:r>
              <a:rPr lang="en-US" altLang="zh-CN" sz="1200" dirty="0" smtClean="0">
                <a:solidFill>
                  <a:schemeClr val="bg1"/>
                </a:solidFill>
                <a:latin typeface="Calibri" pitchFamily="34" charset="0"/>
              </a:rPr>
              <a:t>s</a:t>
            </a:r>
            <a:r>
              <a:rPr lang="zh-CN" altLang="en-US" sz="1200" dirty="0" smtClean="0">
                <a:solidFill>
                  <a:schemeClr val="bg1"/>
                </a:solidFill>
                <a:latin typeface="Calibri" pitchFamily="34" charset="0"/>
              </a:rPr>
              <a:t> maintenance, improve</a:t>
            </a:r>
            <a:r>
              <a:rPr lang="en-US" altLang="zh-CN" sz="1200" dirty="0" smtClean="0">
                <a:solidFill>
                  <a:schemeClr val="bg1"/>
                </a:solidFill>
                <a:latin typeface="Calibri" pitchFamily="34" charset="0"/>
              </a:rPr>
              <a:t>s</a:t>
            </a:r>
            <a:r>
              <a:rPr lang="zh-CN" altLang="en-US" sz="1200" dirty="0" smtClean="0">
                <a:solidFill>
                  <a:schemeClr val="bg1"/>
                </a:solidFill>
                <a:latin typeface="Calibri" pitchFamily="34" charset="0"/>
              </a:rPr>
              <a:t> </a:t>
            </a:r>
            <a:r>
              <a:rPr lang="zh-CN" altLang="en-US" sz="1200" dirty="0">
                <a:solidFill>
                  <a:schemeClr val="bg1"/>
                </a:solidFill>
                <a:latin typeface="Calibri" pitchFamily="34" charset="0"/>
              </a:rPr>
              <a:t>maintenance efficiency</a:t>
            </a:r>
          </a:p>
        </p:txBody>
      </p:sp>
      <p:sp>
        <p:nvSpPr>
          <p:cNvPr id="29" name="Text Box 38"/>
          <p:cNvSpPr txBox="1">
            <a:spLocks noChangeArrowheads="1"/>
          </p:cNvSpPr>
          <p:nvPr/>
        </p:nvSpPr>
        <p:spPr bwMode="auto">
          <a:xfrm>
            <a:off x="3936154" y="5517569"/>
            <a:ext cx="2120216" cy="4140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7716" tIns="43858" rIns="87716" bIns="43858">
            <a:spAutoFit/>
          </a:bodyPr>
          <a:lstStyle>
            <a:lvl1pPr marL="85725" indent="-85725"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marL="0" indent="0" algn="ctr" defTabSz="913765" eaLnBrk="1" hangingPunct="1">
              <a:buClr>
                <a:sysClr val="window" lastClr="FFFFFF"/>
              </a:buClr>
              <a:buSzPct val="60000"/>
              <a:defRPr/>
            </a:pPr>
            <a:r>
              <a:rPr lang="en-US" altLang="zh-CN" sz="2000" b="1" kern="0" dirty="0" smtClean="0">
                <a:solidFill>
                  <a:sysClr val="window" lastClr="FFFFFF"/>
                </a:solidFill>
                <a:latin typeface="微软雅黑" pitchFamily="34" charset="-122"/>
                <a:ea typeface="微软雅黑" pitchFamily="34" charset="-122"/>
              </a:rPr>
              <a:t>modular </a:t>
            </a:r>
            <a:r>
              <a:rPr lang="en-US" altLang="zh-CN" sz="1400" b="1" kern="0" dirty="0" smtClean="0">
                <a:solidFill>
                  <a:sysClr val="window" lastClr="FFFFFF"/>
                </a:solidFill>
                <a:latin typeface="微软雅黑" pitchFamily="34" charset="-122"/>
                <a:ea typeface="微软雅黑" pitchFamily="34" charset="-122"/>
              </a:rPr>
              <a:t>design</a:t>
            </a:r>
            <a:endParaRPr lang="en-US" altLang="zh-CN" sz="1400" kern="0" dirty="0">
              <a:solidFill>
                <a:sysClr val="window" lastClr="FFFFFF"/>
              </a:solidFill>
              <a:latin typeface="微软雅黑" pitchFamily="34" charset="-122"/>
              <a:ea typeface="微软雅黑" pitchFamily="34" charset="-122"/>
            </a:endParaRPr>
          </a:p>
        </p:txBody>
      </p:sp>
      <p:sp>
        <p:nvSpPr>
          <p:cNvPr id="31" name="矩形 30"/>
          <p:cNvSpPr/>
          <p:nvPr/>
        </p:nvSpPr>
        <p:spPr>
          <a:xfrm>
            <a:off x="8739752" y="5445218"/>
            <a:ext cx="1880969" cy="400110"/>
          </a:xfrm>
          <a:prstGeom prst="rect">
            <a:avLst/>
          </a:prstGeom>
        </p:spPr>
        <p:txBody>
          <a:bodyPr wrap="none">
            <a:spAutoFit/>
          </a:bodyPr>
          <a:lstStyle/>
          <a:p>
            <a:pPr algn="ctr"/>
            <a:r>
              <a:rPr lang="en-US" altLang="zh-CN" sz="2000" dirty="0" smtClean="0">
                <a:solidFill>
                  <a:schemeClr val="bg1"/>
                </a:solidFill>
                <a:latin typeface="微软雅黑" pitchFamily="34" charset="-122"/>
                <a:ea typeface="微软雅黑" pitchFamily="34" charset="-122"/>
              </a:rPr>
              <a:t>High Reliability</a:t>
            </a:r>
            <a:endParaRPr lang="en-US" altLang="zh-CN" sz="2700" dirty="0" smtClean="0">
              <a:solidFill>
                <a:schemeClr val="bg1"/>
              </a:solidFill>
              <a:latin typeface="微软雅黑" pitchFamily="34" charset="-122"/>
              <a:ea typeface="微软雅黑" pitchFamily="34" charset="-122"/>
            </a:endParaRPr>
          </a:p>
        </p:txBody>
      </p:sp>
      <p:pic>
        <p:nvPicPr>
          <p:cNvPr id="33" name="图片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7338" y="1173136"/>
            <a:ext cx="2370228" cy="1541157"/>
          </a:xfrm>
          <a:prstGeom prst="roundRect">
            <a:avLst>
              <a:gd name="adj" fmla="val 8594"/>
            </a:avLst>
          </a:prstGeom>
          <a:solidFill>
            <a:srgbClr val="FFFFFF">
              <a:shade val="85000"/>
            </a:srgbClr>
          </a:solidFill>
          <a:ln>
            <a:noFill/>
          </a:ln>
          <a:effectLst>
            <a:outerShdw blurRad="50800" dist="38100" dir="13500000" algn="br" rotWithShape="0">
              <a:prstClr val="black">
                <a:alpha val="40000"/>
              </a:prstClr>
            </a:outerShdw>
          </a:effectLst>
        </p:spPr>
      </p:pic>
      <p:sp>
        <p:nvSpPr>
          <p:cNvPr id="39" name="圆角矩形 38"/>
          <p:cNvSpPr>
            <a:spLocks noChangeAspect="1"/>
          </p:cNvSpPr>
          <p:nvPr/>
        </p:nvSpPr>
        <p:spPr bwMode="auto">
          <a:xfrm flipV="1">
            <a:off x="1627995" y="1166695"/>
            <a:ext cx="2186536" cy="1547597"/>
          </a:xfrm>
          <a:prstGeom prst="roundRect">
            <a:avLst>
              <a:gd name="adj" fmla="val 6981"/>
            </a:avLst>
          </a:prstGeom>
          <a:gradFill flip="none" rotWithShape="1">
            <a:gsLst>
              <a:gs pos="0">
                <a:srgbClr val="1F497D">
                  <a:lumMod val="75000"/>
                </a:srgbClr>
              </a:gs>
              <a:gs pos="50000">
                <a:srgbClr val="1F497D">
                  <a:lumMod val="60000"/>
                  <a:lumOff val="40000"/>
                </a:srgbClr>
              </a:gs>
              <a:gs pos="100000">
                <a:sysClr val="window" lastClr="FFFFFF">
                  <a:lumMod val="85000"/>
                  <a:shade val="100000"/>
                  <a:satMod val="115000"/>
                </a:sysClr>
              </a:gs>
            </a:gsLst>
            <a:lin ang="18900000" scaled="1"/>
            <a:tileRect/>
          </a:gradFill>
          <a:ln w="38100" cap="flat" cmpd="sng" algn="ctr">
            <a:noFill/>
            <a:prstDash val="solid"/>
            <a:headEnd type="none" w="med" len="med"/>
            <a:tailEnd type="none" w="med" len="med"/>
          </a:ln>
          <a:effectLst>
            <a:outerShdw blurRad="63500" sx="102000" sy="102000" algn="ctr" rotWithShape="0">
              <a:prstClr val="black">
                <a:alpha val="40000"/>
              </a:prstClr>
            </a:outerShdw>
          </a:effectLst>
        </p:spPr>
        <p:txBody>
          <a:bodyPr vert="horz" wrap="square" lIns="91401" tIns="45700" rIns="91401" bIns="45700" numCol="1" rtlCol="0" anchor="t" anchorCtr="0" compatLnSpc="1">
            <a:noAutofit/>
          </a:bodyPr>
          <a:lstStyle/>
          <a:p>
            <a:pPr defTabSz="877570" eaLnBrk="0" fontAlgn="base" hangingPunct="0">
              <a:spcBef>
                <a:spcPct val="0"/>
              </a:spcBef>
              <a:spcAft>
                <a:spcPct val="0"/>
              </a:spcAft>
              <a:defRPr/>
            </a:pPr>
            <a:endParaRPr lang="zh-CN" altLang="en-US" sz="1600" kern="0">
              <a:solidFill>
                <a:sysClr val="windowText" lastClr="000000"/>
              </a:solidFill>
              <a:latin typeface="宋体"/>
              <a:ea typeface="宋体"/>
              <a:cs typeface="Arial" pitchFamily="34" charset="0"/>
            </a:endParaRPr>
          </a:p>
        </p:txBody>
      </p:sp>
      <p:pic>
        <p:nvPicPr>
          <p:cNvPr id="37" name="图片 36"/>
          <p:cNvPicPr/>
          <p:nvPr/>
        </p:nvPicPr>
        <p:blipFill>
          <a:blip r:embed="rId4" cstate="print"/>
          <a:stretch>
            <a:fillRect/>
          </a:stretch>
        </p:blipFill>
        <p:spPr>
          <a:xfrm>
            <a:off x="2207568" y="1124744"/>
            <a:ext cx="1512168" cy="1800200"/>
          </a:xfrm>
          <a:prstGeom prst="rect">
            <a:avLst/>
          </a:prstGeom>
        </p:spPr>
      </p:pic>
      <p:pic>
        <p:nvPicPr>
          <p:cNvPr id="38" name="图片 37" descr="E:\渲染\马家齐制作\最新效果图文件处理\改版一体化智能机柜\下发文件\无标题.png"/>
          <p:cNvPicPr/>
          <p:nvPr/>
        </p:nvPicPr>
        <p:blipFill>
          <a:blip r:embed="rId5" cstate="print"/>
          <a:stretch>
            <a:fillRect/>
          </a:stretch>
        </p:blipFill>
        <p:spPr bwMode="auto">
          <a:xfrm>
            <a:off x="1703512" y="1412776"/>
            <a:ext cx="649999" cy="1046656"/>
          </a:xfrm>
          <a:prstGeom prst="rect">
            <a:avLst/>
          </a:prstGeom>
          <a:noFill/>
          <a:ln>
            <a:noFill/>
          </a:ln>
        </p:spPr>
      </p:pic>
      <p:sp>
        <p:nvSpPr>
          <p:cNvPr id="40" name="Text Box 41"/>
          <p:cNvSpPr txBox="1">
            <a:spLocks noChangeArrowheads="1"/>
          </p:cNvSpPr>
          <p:nvPr/>
        </p:nvSpPr>
        <p:spPr bwMode="auto">
          <a:xfrm>
            <a:off x="3989573" y="1324887"/>
            <a:ext cx="2014128" cy="830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1403" tIns="45702" rIns="91403" bIns="45702">
            <a:spAutoFit/>
          </a:bodyPr>
          <a:lstStyle>
            <a:lvl1pPr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defTabSz="913765" eaLnBrk="1" hangingPunct="1">
              <a:defRPr/>
            </a:pPr>
            <a:r>
              <a:rPr lang="en-US" altLang="zh-CN" sz="1200" dirty="0">
                <a:solidFill>
                  <a:schemeClr val="bg1"/>
                </a:solidFill>
                <a:latin typeface="Calibri" pitchFamily="34" charset="0"/>
              </a:rPr>
              <a:t>modular </a:t>
            </a:r>
            <a:r>
              <a:rPr lang="en-US" altLang="zh-CN" sz="1200" dirty="0" smtClean="0">
                <a:solidFill>
                  <a:schemeClr val="bg1"/>
                </a:solidFill>
                <a:latin typeface="Calibri" pitchFamily="34" charset="0"/>
              </a:rPr>
              <a:t>standardized components, </a:t>
            </a:r>
            <a:r>
              <a:rPr lang="en-US" altLang="zh-CN" sz="1200" dirty="0">
                <a:solidFill>
                  <a:schemeClr val="bg1"/>
                </a:solidFill>
                <a:latin typeface="Calibri" pitchFamily="34" charset="0"/>
              </a:rPr>
              <a:t>shortening the period of </a:t>
            </a:r>
            <a:r>
              <a:rPr lang="en-US" altLang="zh-CN" sz="1200" dirty="0" smtClean="0">
                <a:solidFill>
                  <a:schemeClr val="bg1"/>
                </a:solidFill>
                <a:latin typeface="Calibri" pitchFamily="34" charset="0"/>
              </a:rPr>
              <a:t>on site construction and extension</a:t>
            </a:r>
            <a:endParaRPr lang="en-US" altLang="zh-CN" sz="1200" dirty="0">
              <a:solidFill>
                <a:schemeClr val="bg1"/>
              </a:solidFill>
              <a:latin typeface="Calibri" pitchFamily="34" charset="0"/>
            </a:endParaRPr>
          </a:p>
        </p:txBody>
      </p:sp>
      <p:sp>
        <p:nvSpPr>
          <p:cNvPr id="41" name="Text Box 41"/>
          <p:cNvSpPr txBox="1">
            <a:spLocks noChangeArrowheads="1"/>
          </p:cNvSpPr>
          <p:nvPr/>
        </p:nvSpPr>
        <p:spPr bwMode="auto">
          <a:xfrm>
            <a:off x="4008014" y="4508970"/>
            <a:ext cx="2014128"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1403" tIns="45702" rIns="91403" bIns="45702">
            <a:spAutoFit/>
          </a:bodyPr>
          <a:lstStyle>
            <a:lvl1pPr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defTabSz="913765" eaLnBrk="1" hangingPunct="1">
              <a:defRPr/>
            </a:pPr>
            <a:r>
              <a:rPr lang="zh-CN" altLang="en-US" sz="1200" dirty="0">
                <a:solidFill>
                  <a:schemeClr val="bg1"/>
                </a:solidFill>
                <a:latin typeface="Calibri" pitchFamily="34" charset="0"/>
              </a:rPr>
              <a:t>Hot-swap design, easy </a:t>
            </a:r>
            <a:r>
              <a:rPr lang="en-US" altLang="zh-CN" sz="1200" dirty="0">
                <a:solidFill>
                  <a:schemeClr val="bg1"/>
                </a:solidFill>
                <a:latin typeface="Calibri" pitchFamily="34" charset="0"/>
              </a:rPr>
              <a:t>to </a:t>
            </a:r>
            <a:r>
              <a:rPr lang="zh-CN" altLang="en-US" sz="1200" dirty="0">
                <a:solidFill>
                  <a:schemeClr val="bg1"/>
                </a:solidFill>
                <a:latin typeface="Calibri" pitchFamily="34" charset="0"/>
              </a:rPr>
              <a:t>maintenance </a:t>
            </a:r>
            <a:r>
              <a:rPr lang="en-US" altLang="zh-CN" sz="1200" dirty="0">
                <a:solidFill>
                  <a:schemeClr val="bg1"/>
                </a:solidFill>
                <a:latin typeface="Calibri" pitchFamily="34" charset="0"/>
              </a:rPr>
              <a:t>and</a:t>
            </a:r>
            <a:r>
              <a:rPr lang="zh-CN" altLang="en-US" sz="1200" dirty="0">
                <a:solidFill>
                  <a:schemeClr val="bg1"/>
                </a:solidFill>
                <a:latin typeface="Calibri" pitchFamily="34" charset="0"/>
              </a:rPr>
              <a:t> expansion, improve</a:t>
            </a:r>
            <a:r>
              <a:rPr lang="en-US" altLang="zh-CN" sz="1200" dirty="0">
                <a:solidFill>
                  <a:schemeClr val="bg1"/>
                </a:solidFill>
                <a:latin typeface="Calibri" pitchFamily="34" charset="0"/>
              </a:rPr>
              <a:t>d</a:t>
            </a:r>
            <a:r>
              <a:rPr lang="zh-CN" altLang="en-US" sz="1200" dirty="0">
                <a:solidFill>
                  <a:schemeClr val="bg1"/>
                </a:solidFill>
                <a:latin typeface="Calibri" pitchFamily="34" charset="0"/>
              </a:rPr>
              <a:t> system availability; fault isolation design, greatly improving system reliability。</a:t>
            </a:r>
          </a:p>
        </p:txBody>
      </p:sp>
      <p:sp>
        <p:nvSpPr>
          <p:cNvPr id="43" name="Text Box 41"/>
          <p:cNvSpPr txBox="1">
            <a:spLocks noChangeArrowheads="1"/>
          </p:cNvSpPr>
          <p:nvPr/>
        </p:nvSpPr>
        <p:spPr bwMode="auto">
          <a:xfrm>
            <a:off x="8688860" y="4581014"/>
            <a:ext cx="2074188" cy="9079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1403" tIns="45702" rIns="91403" bIns="45702">
            <a:spAutoFit/>
          </a:bodyPr>
          <a:lstStyle>
            <a:defPPr>
              <a:defRPr lang="zh-CN"/>
            </a:defPPr>
            <a:lvl1pPr algn="ctr" eaLnBrk="1" hangingPunct="1">
              <a:defRPr sz="1400" u="sng">
                <a:solidFill>
                  <a:schemeClr val="bg1"/>
                </a:solidFill>
                <a:latin typeface="FrutigerNext LT Medium" pitchFamily="34" charset="0"/>
                <a:ea typeface="黑体" pitchFamily="2" charset="-122"/>
              </a:defRPr>
            </a:lvl1pPr>
            <a:lvl2pPr marL="742950" indent="-285750" eaLnBrk="0" hangingPunct="0">
              <a:defRPr sz="2700">
                <a:solidFill>
                  <a:srgbClr val="990000"/>
                </a:solidFill>
                <a:latin typeface="FrutigerNext LT Medium" pitchFamily="34" charset="0"/>
              </a:defRPr>
            </a:lvl2pPr>
            <a:lvl3pPr marL="1143000" indent="-228600" eaLnBrk="0" hangingPunct="0">
              <a:defRPr sz="2700">
                <a:solidFill>
                  <a:srgbClr val="990000"/>
                </a:solidFill>
                <a:latin typeface="FrutigerNext LT Medium" pitchFamily="34" charset="0"/>
              </a:defRPr>
            </a:lvl3pPr>
            <a:lvl4pPr marL="1600200" indent="-228600" eaLnBrk="0" hangingPunct="0">
              <a:defRPr sz="2700">
                <a:solidFill>
                  <a:srgbClr val="990000"/>
                </a:solidFill>
                <a:latin typeface="FrutigerNext LT Medium" pitchFamily="34" charset="0"/>
              </a:defRPr>
            </a:lvl4pPr>
            <a:lvl5pPr marL="2057400" indent="-228600" eaLnBrk="0" hangingPunct="0">
              <a:defRPr sz="2700">
                <a:solidFill>
                  <a:srgbClr val="990000"/>
                </a:solidFill>
                <a:latin typeface="FrutigerNext LT Medium" pitchFamily="34" charset="0"/>
              </a:defRPr>
            </a:lvl5pPr>
            <a:lvl6pPr marL="2514600" indent="-228600" eaLnBrk="0" fontAlgn="base" hangingPunct="0">
              <a:spcBef>
                <a:spcPct val="0"/>
              </a:spcBef>
              <a:spcAft>
                <a:spcPct val="0"/>
              </a:spcAft>
              <a:defRPr sz="2700">
                <a:solidFill>
                  <a:srgbClr val="990000"/>
                </a:solidFill>
                <a:latin typeface="FrutigerNext LT Medium" pitchFamily="34" charset="0"/>
              </a:defRPr>
            </a:lvl6pPr>
            <a:lvl7pPr marL="2971800" indent="-228600" eaLnBrk="0" fontAlgn="base" hangingPunct="0">
              <a:spcBef>
                <a:spcPct val="0"/>
              </a:spcBef>
              <a:spcAft>
                <a:spcPct val="0"/>
              </a:spcAft>
              <a:defRPr sz="2700">
                <a:solidFill>
                  <a:srgbClr val="990000"/>
                </a:solidFill>
                <a:latin typeface="FrutigerNext LT Medium" pitchFamily="34" charset="0"/>
              </a:defRPr>
            </a:lvl7pPr>
            <a:lvl8pPr marL="3429000" indent="-228600" eaLnBrk="0" fontAlgn="base" hangingPunct="0">
              <a:spcBef>
                <a:spcPct val="0"/>
              </a:spcBef>
              <a:spcAft>
                <a:spcPct val="0"/>
              </a:spcAft>
              <a:defRPr sz="2700">
                <a:solidFill>
                  <a:srgbClr val="990000"/>
                </a:solidFill>
                <a:latin typeface="FrutigerNext LT Medium" pitchFamily="34" charset="0"/>
              </a:defRPr>
            </a:lvl8pPr>
            <a:lvl9pPr marL="3886200" indent="-228600" eaLnBrk="0" fontAlgn="base" hangingPunct="0">
              <a:spcBef>
                <a:spcPct val="0"/>
              </a:spcBef>
              <a:spcAft>
                <a:spcPct val="0"/>
              </a:spcAft>
              <a:defRPr sz="2700">
                <a:solidFill>
                  <a:srgbClr val="990000"/>
                </a:solidFill>
                <a:latin typeface="FrutigerNext LT Medium" pitchFamily="34" charset="0"/>
              </a:defRPr>
            </a:lvl9pPr>
          </a:lstStyle>
          <a:p>
            <a:pPr algn="l" defTabSz="913765">
              <a:lnSpc>
                <a:spcPct val="150000"/>
              </a:lnSpc>
              <a:defRPr/>
            </a:pPr>
            <a:r>
              <a:rPr lang="en-US" altLang="zh-CN" sz="1200" u="none" dirty="0" smtClean="0">
                <a:latin typeface="Calibri" pitchFamily="34" charset="0"/>
                <a:ea typeface="宋体" pitchFamily="2" charset="-122"/>
              </a:rPr>
              <a:t>High quality</a:t>
            </a:r>
          </a:p>
          <a:p>
            <a:pPr algn="l" defTabSz="913765">
              <a:lnSpc>
                <a:spcPct val="150000"/>
              </a:lnSpc>
              <a:defRPr/>
            </a:pPr>
            <a:r>
              <a:rPr lang="en-US" altLang="zh-CN" sz="1200" u="none" dirty="0" smtClean="0">
                <a:latin typeface="Calibri" pitchFamily="34" charset="0"/>
                <a:ea typeface="宋体" pitchFamily="2" charset="-122"/>
              </a:rPr>
              <a:t>5 year warranty</a:t>
            </a:r>
          </a:p>
          <a:p>
            <a:pPr algn="l" defTabSz="913765">
              <a:lnSpc>
                <a:spcPct val="150000"/>
              </a:lnSpc>
              <a:defRPr/>
            </a:pPr>
            <a:r>
              <a:rPr lang="en-US" altLang="zh-CN" sz="1200" u="none" dirty="0" smtClean="0">
                <a:latin typeface="Calibri" pitchFamily="34" charset="0"/>
                <a:ea typeface="宋体" pitchFamily="2" charset="-122"/>
              </a:rPr>
              <a:t>Low maintenance</a:t>
            </a:r>
          </a:p>
        </p:txBody>
      </p:sp>
      <p:pic>
        <p:nvPicPr>
          <p:cNvPr id="5" name="图片 4"/>
          <p:cNvPicPr>
            <a:picLocks noChangeAspect="1"/>
          </p:cNvPicPr>
          <p:nvPr/>
        </p:nvPicPr>
        <p:blipFill>
          <a:blip r:embed="rId6" cstate="print"/>
          <a:stretch>
            <a:fillRect/>
          </a:stretch>
        </p:blipFill>
        <p:spPr>
          <a:xfrm>
            <a:off x="1919536" y="4149080"/>
            <a:ext cx="1747488" cy="2016224"/>
          </a:xfrm>
          <a:prstGeom prst="rect">
            <a:avLst/>
          </a:prstGeom>
        </p:spPr>
      </p:pic>
      <p:pic>
        <p:nvPicPr>
          <p:cNvPr id="339969" name="Picture 1" descr="C:\Users\Administrator\Desktop\2_副本.png"/>
          <p:cNvPicPr>
            <a:picLocks noChangeAspect="1" noChangeArrowheads="1"/>
          </p:cNvPicPr>
          <p:nvPr/>
        </p:nvPicPr>
        <p:blipFill>
          <a:blip r:embed="rId7" cstate="print"/>
          <a:srcRect/>
          <a:stretch>
            <a:fillRect/>
          </a:stretch>
        </p:blipFill>
        <p:spPr bwMode="auto">
          <a:xfrm>
            <a:off x="2567608" y="4581128"/>
            <a:ext cx="1454849" cy="1938586"/>
          </a:xfrm>
          <a:prstGeom prst="rect">
            <a:avLst/>
          </a:prstGeom>
          <a:noFill/>
        </p:spPr>
      </p:pic>
      <p:pic>
        <p:nvPicPr>
          <p:cNvPr id="339970" name="Picture 2" descr="C:\Users\Administrator\Desktop\3_副本.png"/>
          <p:cNvPicPr>
            <a:picLocks noChangeAspect="1" noChangeArrowheads="1"/>
          </p:cNvPicPr>
          <p:nvPr/>
        </p:nvPicPr>
        <p:blipFill>
          <a:blip r:embed="rId8" cstate="print"/>
          <a:srcRect/>
          <a:stretch>
            <a:fillRect/>
          </a:stretch>
        </p:blipFill>
        <p:spPr bwMode="auto">
          <a:xfrm>
            <a:off x="1559497" y="4504750"/>
            <a:ext cx="1800200" cy="2398767"/>
          </a:xfrm>
          <a:prstGeom prst="rect">
            <a:avLst/>
          </a:prstGeom>
          <a:noFill/>
        </p:spPr>
      </p:pic>
      <p:pic>
        <p:nvPicPr>
          <p:cNvPr id="44" name="图片 14"/>
          <p:cNvPicPr>
            <a:picLocks noChangeAspect="1"/>
          </p:cNvPicPr>
          <p:nvPr/>
        </p:nvPicPr>
        <p:blipFill rotWithShape="1">
          <a:blip r:embed="rId9" cstate="print">
            <a:extLst>
              <a:ext uri="{28A0092B-C50C-407E-A947-70E740481C1C}">
                <a14:useLocalDpi xmlns:a14="http://schemas.microsoft.com/office/drawing/2010/main" val="0"/>
              </a:ext>
            </a:extLst>
          </a:blip>
          <a:srcRect l="5696" t="11151" r="3333" b="21650"/>
          <a:stretch>
            <a:fillRect/>
          </a:stretch>
        </p:blipFill>
        <p:spPr>
          <a:xfrm>
            <a:off x="8688288" y="3212976"/>
            <a:ext cx="2016224" cy="745327"/>
          </a:xfrm>
          <a:prstGeom prst="rect">
            <a:avLst/>
          </a:prstGeom>
        </p:spPr>
      </p:pic>
      <p:pic>
        <p:nvPicPr>
          <p:cNvPr id="47" name="Picture 6" descr="C:\Users\Administrator\Desktop\威图CMS 模块突出 PNG.png"/>
          <p:cNvPicPr>
            <a:picLocks noChangeAspect="1" noChangeArrowheads="1"/>
          </p:cNvPicPr>
          <p:nvPr/>
        </p:nvPicPr>
        <p:blipFill>
          <a:blip r:embed="rId10" cstate="print"/>
          <a:srcRect/>
          <a:stretch>
            <a:fillRect/>
          </a:stretch>
        </p:blipFill>
        <p:spPr bwMode="auto">
          <a:xfrm>
            <a:off x="6739558" y="4437112"/>
            <a:ext cx="920368" cy="1601961"/>
          </a:xfrm>
          <a:prstGeom prst="rect">
            <a:avLst/>
          </a:prstGeom>
          <a:noFill/>
        </p:spPr>
      </p:pic>
      <p:sp>
        <p:nvSpPr>
          <p:cNvPr id="48" name="Text Box 12"/>
          <p:cNvSpPr txBox="1">
            <a:spLocks noChangeArrowheads="1"/>
          </p:cNvSpPr>
          <p:nvPr/>
        </p:nvSpPr>
        <p:spPr bwMode="auto">
          <a:xfrm>
            <a:off x="772375" y="487323"/>
            <a:ext cx="3357562" cy="583565"/>
          </a:xfrm>
          <a:prstGeom prst="rect">
            <a:avLst/>
          </a:prstGeom>
          <a:noFill/>
          <a:ln w="9525">
            <a:noFill/>
            <a:miter lim="800000"/>
          </a:ln>
        </p:spPr>
        <p:txBody>
          <a:bodyPr>
            <a:spAutoFit/>
          </a:bodyPr>
          <a:lstStyle/>
          <a:p>
            <a:pPr eaLnBrk="0" fontAlgn="base" hangingPunct="0">
              <a:spcBef>
                <a:spcPct val="0"/>
              </a:spcBef>
              <a:spcAft>
                <a:spcPct val="0"/>
              </a:spcAft>
              <a:defRPr/>
            </a:pPr>
            <a:r>
              <a:rPr lang="en-US" altLang="zh-CN" sz="3200" b="1" kern="0" dirty="0" smtClean="0">
                <a:solidFill>
                  <a:srgbClr val="006835"/>
                </a:solidFill>
                <a:latin typeface="Calibri" pitchFamily="34" charset="0"/>
                <a:ea typeface="黑体" pitchFamily="49" charset="-122"/>
                <a:cs typeface="+mj-cs"/>
              </a:rPr>
              <a:t>Advantages</a:t>
            </a:r>
            <a:endParaRPr lang="en-US" altLang="zh-CN" sz="3200" b="1" kern="0" dirty="0">
              <a:solidFill>
                <a:srgbClr val="006835"/>
              </a:solidFill>
              <a:latin typeface="Calibri" pitchFamily="34" charset="0"/>
              <a:ea typeface="黑体" pitchFamily="49" charset="-122"/>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Text Box 12"/>
          <p:cNvSpPr txBox="1">
            <a:spLocks noChangeArrowheads="1"/>
          </p:cNvSpPr>
          <p:nvPr/>
        </p:nvSpPr>
        <p:spPr bwMode="auto">
          <a:xfrm>
            <a:off x="772375" y="487323"/>
            <a:ext cx="3357562" cy="583565"/>
          </a:xfrm>
          <a:prstGeom prst="rect">
            <a:avLst/>
          </a:prstGeom>
          <a:noFill/>
          <a:ln w="9525">
            <a:noFill/>
            <a:miter lim="800000"/>
          </a:ln>
        </p:spPr>
        <p:txBody>
          <a:bodyPr>
            <a:spAutoFit/>
          </a:bodyPr>
          <a:lstStyle/>
          <a:p>
            <a:pPr eaLnBrk="0" fontAlgn="base" hangingPunct="0">
              <a:spcBef>
                <a:spcPct val="0"/>
              </a:spcBef>
              <a:spcAft>
                <a:spcPct val="0"/>
              </a:spcAft>
              <a:defRPr/>
            </a:pPr>
            <a:r>
              <a:rPr lang="en-US" altLang="zh-CN" sz="3200" b="1" kern="0" dirty="0" smtClean="0">
                <a:solidFill>
                  <a:srgbClr val="006835"/>
                </a:solidFill>
                <a:latin typeface="Calibri" pitchFamily="34" charset="0"/>
                <a:ea typeface="黑体" pitchFamily="49" charset="-122"/>
                <a:cs typeface="+mj-cs"/>
              </a:rPr>
              <a:t>Applications</a:t>
            </a:r>
            <a:endParaRPr lang="en-US" altLang="zh-CN" sz="3200" b="1" kern="0" dirty="0">
              <a:solidFill>
                <a:srgbClr val="006835"/>
              </a:solidFill>
              <a:latin typeface="Calibri" pitchFamily="34" charset="0"/>
              <a:ea typeface="黑体" pitchFamily="49" charset="-122"/>
              <a:cs typeface="+mj-cs"/>
            </a:endParaRPr>
          </a:p>
        </p:txBody>
      </p:sp>
      <p:pic>
        <p:nvPicPr>
          <p:cNvPr id="9" name="图片 8" descr="http://sheji.68sign.com/upload/products/article/68sign.com-201432173048944.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50079" y="1182037"/>
            <a:ext cx="2411640" cy="1618865"/>
          </a:xfrm>
          <a:prstGeom prst="rect">
            <a:avLst/>
          </a:prstGeom>
          <a:ln>
            <a:noFill/>
          </a:ln>
          <a:effectLst>
            <a:softEdge rad="112500"/>
          </a:effectLst>
        </p:spPr>
      </p:pic>
      <p:pic>
        <p:nvPicPr>
          <p:cNvPr id="10" name="图片 9" descr="http://www.hj-net.com/product/UploadFiles_5566/200905/20090503194058140.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90308" y="3259364"/>
            <a:ext cx="2405459" cy="1596656"/>
          </a:xfrm>
          <a:prstGeom prst="rect">
            <a:avLst/>
          </a:prstGeom>
          <a:ln>
            <a:noFill/>
          </a:ln>
          <a:effectLst>
            <a:softEdge rad="112500"/>
          </a:effectLst>
        </p:spPr>
      </p:pic>
      <p:pic>
        <p:nvPicPr>
          <p:cNvPr id="11" name="图片 10" descr="http://img.hexun.com/2009-07-10/119486150.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90308" y="1182037"/>
            <a:ext cx="2399562" cy="1506869"/>
          </a:xfrm>
          <a:prstGeom prst="rect">
            <a:avLst/>
          </a:prstGeom>
          <a:ln>
            <a:noFill/>
          </a:ln>
          <a:effectLst>
            <a:softEdge rad="112500"/>
          </a:effectLst>
        </p:spPr>
      </p:pic>
      <p:pic>
        <p:nvPicPr>
          <p:cNvPr id="12" name="图片 11" descr="http://pic26.nipic.com/20130117/10603465_210744521125_2.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0697" y="3259940"/>
            <a:ext cx="2410633" cy="1596160"/>
          </a:xfrm>
          <a:prstGeom prst="rect">
            <a:avLst/>
          </a:prstGeom>
          <a:ln>
            <a:noFill/>
          </a:ln>
          <a:effectLst>
            <a:softEdge rad="112500"/>
          </a:effectLst>
        </p:spPr>
      </p:pic>
      <p:pic>
        <p:nvPicPr>
          <p:cNvPr id="13" name="图片 12" descr="10.jpg"/>
          <p:cNvPicPr/>
          <p:nvPr/>
        </p:nvPicPr>
        <p:blipFill>
          <a:blip r:embed="rId6" cstate="print">
            <a:extLst>
              <a:ext uri="{28A0092B-C50C-407E-A947-70E740481C1C}">
                <a14:useLocalDpi xmlns:a14="http://schemas.microsoft.com/office/drawing/2010/main" val="0"/>
              </a:ext>
            </a:extLst>
          </a:blip>
          <a:srcRect t="23611" b="21759"/>
          <a:stretch>
            <a:fillRect/>
          </a:stretch>
        </p:blipFill>
        <p:spPr>
          <a:xfrm>
            <a:off x="3850079" y="3287217"/>
            <a:ext cx="2411640" cy="1572651"/>
          </a:xfrm>
          <a:prstGeom prst="rect">
            <a:avLst/>
          </a:prstGeom>
          <a:ln>
            <a:noFill/>
          </a:ln>
          <a:effectLst>
            <a:softEdge rad="112500"/>
          </a:effectLst>
        </p:spPr>
      </p:pic>
      <p:pic>
        <p:nvPicPr>
          <p:cNvPr id="14" name="图片 13" descr="http://pic16.nipic.com/20110912/8310258_164555375197_2.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2791" y="3287216"/>
            <a:ext cx="2402318" cy="1572651"/>
          </a:xfrm>
          <a:prstGeom prst="rect">
            <a:avLst/>
          </a:prstGeom>
          <a:ln>
            <a:noFill/>
          </a:ln>
          <a:effectLst>
            <a:softEdge rad="112500"/>
          </a:effectLst>
        </p:spPr>
      </p:pic>
      <p:pic>
        <p:nvPicPr>
          <p:cNvPr id="15" name="图片 14" descr="http://files.eduuu.com/img/2010/12/13/105828_4d058bd472265.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70697" y="1213340"/>
            <a:ext cx="2410633" cy="1591885"/>
          </a:xfrm>
          <a:prstGeom prst="rect">
            <a:avLst/>
          </a:prstGeom>
          <a:ln>
            <a:noFill/>
          </a:ln>
          <a:effectLst>
            <a:softEdge rad="112500"/>
          </a:effectLst>
        </p:spPr>
      </p:pic>
      <p:pic>
        <p:nvPicPr>
          <p:cNvPr id="16" name="图片 15" descr="http://res.co188.com/data/drawing/img640/6446020972045.jp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62791" y="1208307"/>
            <a:ext cx="2402318" cy="1596223"/>
          </a:xfrm>
          <a:prstGeom prst="rect">
            <a:avLst/>
          </a:prstGeom>
          <a:ln>
            <a:noFill/>
          </a:ln>
          <a:effectLst>
            <a:softEdge rad="112500"/>
          </a:effectLst>
        </p:spPr>
      </p:pic>
      <p:sp>
        <p:nvSpPr>
          <p:cNvPr id="17" name="TextBox 16"/>
          <p:cNvSpPr txBox="1"/>
          <p:nvPr/>
        </p:nvSpPr>
        <p:spPr>
          <a:xfrm>
            <a:off x="1919605" y="4859655"/>
            <a:ext cx="895985" cy="368300"/>
          </a:xfrm>
          <a:prstGeom prst="rect">
            <a:avLst/>
          </a:prstGeom>
          <a:noFill/>
        </p:spPr>
        <p:txBody>
          <a:bodyPr wrap="square" rtlCol="0">
            <a:spAutoFit/>
          </a:bodyPr>
          <a:lstStyle/>
          <a:p>
            <a:r>
              <a:rPr lang="en-US" altLang="zh-CN" dirty="0" smtClean="0">
                <a:latin typeface="Calibri" pitchFamily="34" charset="0"/>
              </a:rPr>
              <a:t>Retail</a:t>
            </a:r>
          </a:p>
        </p:txBody>
      </p:sp>
      <p:sp>
        <p:nvSpPr>
          <p:cNvPr id="18" name="TextBox 17"/>
          <p:cNvSpPr txBox="1"/>
          <p:nvPr/>
        </p:nvSpPr>
        <p:spPr>
          <a:xfrm>
            <a:off x="4583832" y="2899324"/>
            <a:ext cx="1080120" cy="369332"/>
          </a:xfrm>
          <a:prstGeom prst="rect">
            <a:avLst/>
          </a:prstGeom>
          <a:noFill/>
        </p:spPr>
        <p:txBody>
          <a:bodyPr wrap="square" rtlCol="0">
            <a:spAutoFit/>
          </a:bodyPr>
          <a:lstStyle/>
          <a:p>
            <a:r>
              <a:rPr lang="en-US" altLang="zh-CN" dirty="0" smtClean="0">
                <a:latin typeface="Calibri" pitchFamily="34" charset="0"/>
              </a:rPr>
              <a:t>Finance</a:t>
            </a:r>
          </a:p>
        </p:txBody>
      </p:sp>
      <p:sp>
        <p:nvSpPr>
          <p:cNvPr id="19" name="TextBox 18"/>
          <p:cNvSpPr txBox="1"/>
          <p:nvPr/>
        </p:nvSpPr>
        <p:spPr>
          <a:xfrm>
            <a:off x="7104112" y="2827316"/>
            <a:ext cx="1368152" cy="368300"/>
          </a:xfrm>
          <a:prstGeom prst="rect">
            <a:avLst/>
          </a:prstGeom>
          <a:noFill/>
        </p:spPr>
        <p:txBody>
          <a:bodyPr wrap="square" rtlCol="0">
            <a:spAutoFit/>
          </a:bodyPr>
          <a:lstStyle/>
          <a:p>
            <a:r>
              <a:rPr lang="en-US" altLang="zh-CN" dirty="0" smtClean="0">
                <a:latin typeface="Calibri" pitchFamily="34" charset="0"/>
              </a:rPr>
              <a:t>Education</a:t>
            </a:r>
          </a:p>
        </p:txBody>
      </p:sp>
      <p:sp>
        <p:nvSpPr>
          <p:cNvPr id="20" name="TextBox 19"/>
          <p:cNvSpPr txBox="1"/>
          <p:nvPr/>
        </p:nvSpPr>
        <p:spPr>
          <a:xfrm>
            <a:off x="9264352" y="4859655"/>
            <a:ext cx="2580640" cy="368300"/>
          </a:xfrm>
          <a:prstGeom prst="rect">
            <a:avLst/>
          </a:prstGeom>
          <a:noFill/>
        </p:spPr>
        <p:txBody>
          <a:bodyPr wrap="square" rtlCol="0">
            <a:spAutoFit/>
          </a:bodyPr>
          <a:lstStyle/>
          <a:p>
            <a:r>
              <a:rPr lang="en-US" altLang="zh-CN" dirty="0" smtClean="0">
                <a:latin typeface="Calibri" pitchFamily="34" charset="0"/>
              </a:rPr>
              <a:t>Aviation / Radar station</a:t>
            </a:r>
          </a:p>
        </p:txBody>
      </p:sp>
      <p:sp>
        <p:nvSpPr>
          <p:cNvPr id="21" name="TextBox 20"/>
          <p:cNvSpPr txBox="1"/>
          <p:nvPr/>
        </p:nvSpPr>
        <p:spPr>
          <a:xfrm>
            <a:off x="9696451" y="2827020"/>
            <a:ext cx="1224086" cy="368300"/>
          </a:xfrm>
          <a:prstGeom prst="rect">
            <a:avLst/>
          </a:prstGeom>
          <a:noFill/>
        </p:spPr>
        <p:txBody>
          <a:bodyPr wrap="square" rtlCol="0">
            <a:spAutoFit/>
          </a:bodyPr>
          <a:lstStyle/>
          <a:p>
            <a:r>
              <a:rPr lang="en-US" altLang="zh-CN" dirty="0" smtClean="0">
                <a:latin typeface="Calibri" pitchFamily="34" charset="0"/>
              </a:rPr>
              <a:t>Telecom</a:t>
            </a:r>
          </a:p>
        </p:txBody>
      </p:sp>
      <p:sp>
        <p:nvSpPr>
          <p:cNvPr id="22" name="TextBox 21"/>
          <p:cNvSpPr txBox="1"/>
          <p:nvPr/>
        </p:nvSpPr>
        <p:spPr>
          <a:xfrm>
            <a:off x="1991360" y="2827020"/>
            <a:ext cx="994410" cy="369332"/>
          </a:xfrm>
          <a:prstGeom prst="rect">
            <a:avLst/>
          </a:prstGeom>
          <a:noFill/>
        </p:spPr>
        <p:txBody>
          <a:bodyPr wrap="square" rtlCol="0">
            <a:spAutoFit/>
          </a:bodyPr>
          <a:lstStyle/>
          <a:p>
            <a:r>
              <a:rPr lang="en-US" altLang="zh-CN" dirty="0" smtClean="0">
                <a:latin typeface="Calibri" pitchFamily="34" charset="0"/>
              </a:rPr>
              <a:t>Medical</a:t>
            </a:r>
          </a:p>
        </p:txBody>
      </p:sp>
      <p:sp>
        <p:nvSpPr>
          <p:cNvPr id="23" name="TextBox 22"/>
          <p:cNvSpPr txBox="1"/>
          <p:nvPr/>
        </p:nvSpPr>
        <p:spPr>
          <a:xfrm>
            <a:off x="4367808" y="4869180"/>
            <a:ext cx="1736130" cy="369332"/>
          </a:xfrm>
          <a:prstGeom prst="rect">
            <a:avLst/>
          </a:prstGeom>
          <a:noFill/>
        </p:spPr>
        <p:txBody>
          <a:bodyPr wrap="square" rtlCol="0">
            <a:spAutoFit/>
          </a:bodyPr>
          <a:lstStyle/>
          <a:p>
            <a:r>
              <a:rPr lang="en-US" altLang="zh-CN" dirty="0" smtClean="0">
                <a:latin typeface="Calibri" pitchFamily="34" charset="0"/>
              </a:rPr>
              <a:t>Production</a:t>
            </a:r>
          </a:p>
        </p:txBody>
      </p:sp>
      <p:sp>
        <p:nvSpPr>
          <p:cNvPr id="24" name="TextBox 23"/>
          <p:cNvSpPr txBox="1"/>
          <p:nvPr/>
        </p:nvSpPr>
        <p:spPr>
          <a:xfrm>
            <a:off x="6888088" y="4869160"/>
            <a:ext cx="1866900" cy="368300"/>
          </a:xfrm>
          <a:prstGeom prst="rect">
            <a:avLst/>
          </a:prstGeom>
          <a:noFill/>
        </p:spPr>
        <p:txBody>
          <a:bodyPr wrap="square" rtlCol="0">
            <a:spAutoFit/>
          </a:bodyPr>
          <a:lstStyle/>
          <a:p>
            <a:pPr algn="ctr"/>
            <a:r>
              <a:rPr lang="en-US" altLang="zh-CN" dirty="0" smtClean="0">
                <a:latin typeface="Calibri" pitchFamily="34" charset="0"/>
                <a:sym typeface="+mn-ea"/>
              </a:rPr>
              <a:t>Transportation</a:t>
            </a:r>
            <a:endParaRPr lang="en-US" altLang="zh-CN" dirty="0" smtClean="0">
              <a:latin typeface="Calibri" pitchFamily="34" charset="0"/>
            </a:endParaRPr>
          </a:p>
        </p:txBody>
      </p:sp>
      <p:sp>
        <p:nvSpPr>
          <p:cNvPr id="25" name="TextBox 24"/>
          <p:cNvSpPr txBox="1"/>
          <p:nvPr/>
        </p:nvSpPr>
        <p:spPr>
          <a:xfrm>
            <a:off x="1161732" y="5301208"/>
            <a:ext cx="10262859" cy="484748"/>
          </a:xfrm>
          <a:prstGeom prst="rect">
            <a:avLst/>
          </a:prstGeom>
          <a:noFill/>
        </p:spPr>
        <p:txBody>
          <a:bodyPr wrap="square" rtlCol="0">
            <a:spAutoFit/>
          </a:bodyPr>
          <a:lstStyle/>
          <a:p>
            <a:pPr algn="ctr">
              <a:lnSpc>
                <a:spcPct val="150000"/>
              </a:lnSpc>
            </a:pPr>
            <a:r>
              <a:rPr lang="en-US" altLang="zh-CN" dirty="0" smtClean="0">
                <a:latin typeface="Calibri" pitchFamily="34" charset="0"/>
              </a:rPr>
              <a:t>Applicable for small to large organizations for server rooms, mission critical systems and equipment, etc.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圆角矩形 45"/>
          <p:cNvSpPr>
            <a:spLocks noChangeAspect="1"/>
          </p:cNvSpPr>
          <p:nvPr/>
        </p:nvSpPr>
        <p:spPr bwMode="auto">
          <a:xfrm flipV="1">
            <a:off x="1636083" y="4466210"/>
            <a:ext cx="2187274" cy="1547597"/>
          </a:xfrm>
          <a:prstGeom prst="roundRect">
            <a:avLst>
              <a:gd name="adj" fmla="val 6981"/>
            </a:avLst>
          </a:prstGeom>
          <a:gradFill flip="none" rotWithShape="1">
            <a:gsLst>
              <a:gs pos="0">
                <a:srgbClr val="1F497D">
                  <a:lumMod val="75000"/>
                </a:srgbClr>
              </a:gs>
              <a:gs pos="50000">
                <a:srgbClr val="1F497D">
                  <a:lumMod val="60000"/>
                  <a:lumOff val="40000"/>
                </a:srgbClr>
              </a:gs>
              <a:gs pos="100000">
                <a:sysClr val="window" lastClr="FFFFFF">
                  <a:lumMod val="85000"/>
                  <a:shade val="100000"/>
                  <a:satMod val="115000"/>
                </a:sysClr>
              </a:gs>
            </a:gsLst>
            <a:lin ang="18900000" scaled="1"/>
            <a:tileRect/>
          </a:gradFill>
          <a:ln w="38100" cap="flat" cmpd="sng" algn="ctr">
            <a:noFill/>
            <a:prstDash val="solid"/>
            <a:headEnd type="none" w="med" len="med"/>
            <a:tailEnd type="none" w="med" len="med"/>
          </a:ln>
          <a:effectLst>
            <a:outerShdw blurRad="63500" sx="102000" sy="102000" algn="ctr" rotWithShape="0">
              <a:prstClr val="black">
                <a:alpha val="40000"/>
              </a:prstClr>
            </a:outerShdw>
          </a:effectLst>
        </p:spPr>
        <p:txBody>
          <a:bodyPr vert="horz" wrap="square" lIns="91401" tIns="45700" rIns="91401" bIns="45700" numCol="1" rtlCol="0" anchor="t" anchorCtr="0" compatLnSpc="1">
            <a:noAutofit/>
          </a:bodyPr>
          <a:lstStyle/>
          <a:p>
            <a:pPr defTabSz="877570" eaLnBrk="0" fontAlgn="base" hangingPunct="0">
              <a:spcBef>
                <a:spcPct val="0"/>
              </a:spcBef>
              <a:spcAft>
                <a:spcPct val="0"/>
              </a:spcAft>
              <a:defRPr/>
            </a:pPr>
            <a:endParaRPr lang="zh-CN" altLang="en-US" sz="1600" kern="0">
              <a:solidFill>
                <a:sysClr val="windowText" lastClr="000000"/>
              </a:solidFill>
              <a:latin typeface="宋体"/>
              <a:ea typeface="宋体"/>
              <a:cs typeface="Arial" pitchFamily="34" charset="0"/>
            </a:endParaRPr>
          </a:p>
        </p:txBody>
      </p:sp>
      <p:sp>
        <p:nvSpPr>
          <p:cNvPr id="42" name="圆角矩形 41"/>
          <p:cNvSpPr>
            <a:spLocks noChangeAspect="1"/>
          </p:cNvSpPr>
          <p:nvPr/>
        </p:nvSpPr>
        <p:spPr bwMode="auto">
          <a:xfrm flipV="1">
            <a:off x="6157338" y="4477831"/>
            <a:ext cx="2332010" cy="1547597"/>
          </a:xfrm>
          <a:prstGeom prst="roundRect">
            <a:avLst>
              <a:gd name="adj" fmla="val 6981"/>
            </a:avLst>
          </a:prstGeom>
          <a:gradFill flip="none" rotWithShape="1">
            <a:gsLst>
              <a:gs pos="0">
                <a:srgbClr val="1F497D">
                  <a:lumMod val="75000"/>
                </a:srgbClr>
              </a:gs>
              <a:gs pos="50000">
                <a:srgbClr val="1F497D">
                  <a:lumMod val="60000"/>
                  <a:lumOff val="40000"/>
                </a:srgbClr>
              </a:gs>
              <a:gs pos="100000">
                <a:sysClr val="window" lastClr="FFFFFF">
                  <a:lumMod val="85000"/>
                  <a:shade val="100000"/>
                  <a:satMod val="115000"/>
                </a:sysClr>
              </a:gs>
            </a:gsLst>
            <a:lin ang="18900000" scaled="1"/>
            <a:tileRect/>
          </a:gradFill>
          <a:ln w="38100" cap="flat" cmpd="sng" algn="ctr">
            <a:noFill/>
            <a:prstDash val="solid"/>
            <a:headEnd type="none" w="med" len="med"/>
            <a:tailEnd type="none" w="med" len="med"/>
          </a:ln>
          <a:effectLst>
            <a:outerShdw blurRad="63500" sx="102000" sy="102000" algn="ctr" rotWithShape="0">
              <a:prstClr val="black">
                <a:alpha val="40000"/>
              </a:prstClr>
            </a:outerShdw>
          </a:effectLst>
        </p:spPr>
        <p:txBody>
          <a:bodyPr vert="horz" wrap="square" lIns="91401" tIns="45700" rIns="91401" bIns="45700" numCol="1" rtlCol="0" anchor="t" anchorCtr="0" compatLnSpc="1">
            <a:noAutofit/>
          </a:bodyPr>
          <a:lstStyle/>
          <a:p>
            <a:pPr defTabSz="877570" eaLnBrk="0" fontAlgn="base" hangingPunct="0">
              <a:spcBef>
                <a:spcPct val="0"/>
              </a:spcBef>
              <a:spcAft>
                <a:spcPct val="0"/>
              </a:spcAft>
              <a:defRPr/>
            </a:pPr>
            <a:endParaRPr lang="zh-CN" altLang="en-US" sz="1600" kern="0">
              <a:solidFill>
                <a:sysClr val="windowText" lastClr="000000"/>
              </a:solidFill>
              <a:latin typeface="宋体"/>
              <a:ea typeface="宋体"/>
              <a:cs typeface="Arial" pitchFamily="34" charset="0"/>
            </a:endParaRPr>
          </a:p>
        </p:txBody>
      </p:sp>
      <p:sp>
        <p:nvSpPr>
          <p:cNvPr id="4" name="圆角矩形 58"/>
          <p:cNvSpPr>
            <a:spLocks noChangeArrowheads="1"/>
          </p:cNvSpPr>
          <p:nvPr/>
        </p:nvSpPr>
        <p:spPr bwMode="auto">
          <a:xfrm>
            <a:off x="8581662" y="1175665"/>
            <a:ext cx="2159437" cy="1547597"/>
          </a:xfrm>
          <a:prstGeom prst="roundRect">
            <a:avLst>
              <a:gd name="adj" fmla="val 7343"/>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lstStyle/>
          <a:p>
            <a:pPr defTabSz="800735" eaLnBrk="0" hangingPunct="0">
              <a:spcBef>
                <a:spcPct val="20000"/>
              </a:spcBef>
              <a:buClr>
                <a:srgbClr val="990000"/>
              </a:buClr>
              <a:buSzPct val="60000"/>
            </a:pPr>
            <a:endParaRPr lang="zh-CN" altLang="en-US" sz="1800" kern="0" dirty="0">
              <a:solidFill>
                <a:sysClr val="windowText" lastClr="000000"/>
              </a:solidFill>
              <a:latin typeface="宋体"/>
            </a:endParaRPr>
          </a:p>
        </p:txBody>
      </p:sp>
      <p:sp>
        <p:nvSpPr>
          <p:cNvPr id="6" name="圆角矩形 58"/>
          <p:cNvSpPr>
            <a:spLocks noChangeArrowheads="1"/>
          </p:cNvSpPr>
          <p:nvPr/>
        </p:nvSpPr>
        <p:spPr bwMode="auto">
          <a:xfrm>
            <a:off x="3934246" y="4474198"/>
            <a:ext cx="2159437" cy="1547597"/>
          </a:xfrm>
          <a:prstGeom prst="roundRect">
            <a:avLst>
              <a:gd name="adj" fmla="val 7343"/>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lstStyle/>
          <a:p>
            <a:pPr defTabSz="800735" eaLnBrk="0" hangingPunct="0">
              <a:spcBef>
                <a:spcPct val="20000"/>
              </a:spcBef>
              <a:buClr>
                <a:srgbClr val="990000"/>
              </a:buClr>
              <a:buSzPct val="60000"/>
            </a:pPr>
            <a:endParaRPr lang="zh-CN" altLang="en-US" sz="1800" kern="0" dirty="0">
              <a:solidFill>
                <a:sysClr val="windowText" lastClr="000000"/>
              </a:solidFill>
              <a:latin typeface="宋体"/>
            </a:endParaRPr>
          </a:p>
        </p:txBody>
      </p:sp>
      <p:sp>
        <p:nvSpPr>
          <p:cNvPr id="7" name="圆角矩形 58"/>
          <p:cNvSpPr>
            <a:spLocks noChangeArrowheads="1"/>
          </p:cNvSpPr>
          <p:nvPr/>
        </p:nvSpPr>
        <p:spPr bwMode="auto">
          <a:xfrm>
            <a:off x="3879768" y="1166696"/>
            <a:ext cx="2216247" cy="1547597"/>
          </a:xfrm>
          <a:prstGeom prst="roundRect">
            <a:avLst>
              <a:gd name="adj" fmla="val 7835"/>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lstStyle/>
          <a:p>
            <a:pPr defTabSz="800735" eaLnBrk="0" hangingPunct="0">
              <a:spcBef>
                <a:spcPct val="20000"/>
              </a:spcBef>
              <a:buClr>
                <a:srgbClr val="990000"/>
              </a:buClr>
              <a:buSzPct val="60000"/>
            </a:pPr>
            <a:endParaRPr lang="zh-CN" altLang="en-US" sz="1800" kern="0" dirty="0">
              <a:solidFill>
                <a:sysClr val="windowText" lastClr="000000"/>
              </a:solidFill>
              <a:latin typeface="宋体"/>
            </a:endParaRPr>
          </a:p>
        </p:txBody>
      </p:sp>
      <p:sp>
        <p:nvSpPr>
          <p:cNvPr id="8" name="圆角矩形 58"/>
          <p:cNvSpPr>
            <a:spLocks noChangeArrowheads="1"/>
          </p:cNvSpPr>
          <p:nvPr/>
        </p:nvSpPr>
        <p:spPr bwMode="auto">
          <a:xfrm>
            <a:off x="8581662" y="4477834"/>
            <a:ext cx="2159437" cy="1547597"/>
          </a:xfrm>
          <a:prstGeom prst="roundRect">
            <a:avLst>
              <a:gd name="adj" fmla="val 7835"/>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lstStyle/>
          <a:p>
            <a:pPr defTabSz="800735" eaLnBrk="0" hangingPunct="0">
              <a:spcBef>
                <a:spcPct val="20000"/>
              </a:spcBef>
              <a:buClr>
                <a:srgbClr val="990000"/>
              </a:buClr>
              <a:buSzPct val="60000"/>
            </a:pPr>
            <a:endParaRPr lang="zh-CN" altLang="en-US" sz="1800" kern="0" dirty="0">
              <a:solidFill>
                <a:sysClr val="windowText" lastClr="000000"/>
              </a:solidFill>
              <a:latin typeface="宋体"/>
            </a:endParaRPr>
          </a:p>
        </p:txBody>
      </p:sp>
      <p:sp>
        <p:nvSpPr>
          <p:cNvPr id="11" name="圆角矩形 59"/>
          <p:cNvSpPr>
            <a:spLocks noChangeArrowheads="1"/>
          </p:cNvSpPr>
          <p:nvPr/>
        </p:nvSpPr>
        <p:spPr bwMode="auto">
          <a:xfrm>
            <a:off x="6165339" y="2822265"/>
            <a:ext cx="2362227" cy="1570403"/>
          </a:xfrm>
          <a:prstGeom prst="roundRect">
            <a:avLst>
              <a:gd name="adj" fmla="val 7343"/>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lstStyle/>
          <a:p>
            <a:pPr defTabSz="800735" eaLnBrk="0" hangingPunct="0">
              <a:spcBef>
                <a:spcPct val="20000"/>
              </a:spcBef>
              <a:buClr>
                <a:srgbClr val="990000"/>
              </a:buClr>
              <a:buSzPct val="60000"/>
            </a:pPr>
            <a:endParaRPr lang="zh-CN" altLang="en-US" sz="1800" kern="0" dirty="0">
              <a:solidFill>
                <a:sysClr val="windowText" lastClr="000000"/>
              </a:solidFill>
              <a:latin typeface="宋体"/>
            </a:endParaRPr>
          </a:p>
        </p:txBody>
      </p:sp>
      <p:sp>
        <p:nvSpPr>
          <p:cNvPr id="12" name="Text Box 41"/>
          <p:cNvSpPr txBox="1">
            <a:spLocks noChangeArrowheads="1"/>
          </p:cNvSpPr>
          <p:nvPr/>
        </p:nvSpPr>
        <p:spPr bwMode="auto">
          <a:xfrm>
            <a:off x="6240052" y="2781297"/>
            <a:ext cx="2241878" cy="839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1403" tIns="45702" rIns="91403" bIns="45702">
            <a:spAutoFit/>
          </a:bodyPr>
          <a:lstStyle>
            <a:defPPr>
              <a:defRPr lang="zh-CN"/>
            </a:defPPr>
            <a:lvl1pPr algn="ctr" eaLnBrk="1" hangingPunct="1">
              <a:defRPr sz="1400" u="sng">
                <a:solidFill>
                  <a:schemeClr val="bg1"/>
                </a:solidFill>
                <a:latin typeface="FrutigerNext LT Medium" pitchFamily="34" charset="0"/>
                <a:ea typeface="黑体" pitchFamily="2" charset="-122"/>
              </a:defRPr>
            </a:lvl1pPr>
            <a:lvl2pPr marL="742950" indent="-285750" eaLnBrk="0" hangingPunct="0">
              <a:defRPr sz="2700">
                <a:solidFill>
                  <a:srgbClr val="990000"/>
                </a:solidFill>
                <a:latin typeface="FrutigerNext LT Medium" pitchFamily="34" charset="0"/>
              </a:defRPr>
            </a:lvl2pPr>
            <a:lvl3pPr marL="1143000" indent="-228600" eaLnBrk="0" hangingPunct="0">
              <a:defRPr sz="2700">
                <a:solidFill>
                  <a:srgbClr val="990000"/>
                </a:solidFill>
                <a:latin typeface="FrutigerNext LT Medium" pitchFamily="34" charset="0"/>
              </a:defRPr>
            </a:lvl3pPr>
            <a:lvl4pPr marL="1600200" indent="-228600" eaLnBrk="0" hangingPunct="0">
              <a:defRPr sz="2700">
                <a:solidFill>
                  <a:srgbClr val="990000"/>
                </a:solidFill>
                <a:latin typeface="FrutigerNext LT Medium" pitchFamily="34" charset="0"/>
              </a:defRPr>
            </a:lvl4pPr>
            <a:lvl5pPr marL="2057400" indent="-228600" eaLnBrk="0" hangingPunct="0">
              <a:defRPr sz="2700">
                <a:solidFill>
                  <a:srgbClr val="990000"/>
                </a:solidFill>
                <a:latin typeface="FrutigerNext LT Medium" pitchFamily="34" charset="0"/>
              </a:defRPr>
            </a:lvl5pPr>
            <a:lvl6pPr marL="2514600" indent="-228600" eaLnBrk="0" fontAlgn="base" hangingPunct="0">
              <a:spcBef>
                <a:spcPct val="0"/>
              </a:spcBef>
              <a:spcAft>
                <a:spcPct val="0"/>
              </a:spcAft>
              <a:defRPr sz="2700">
                <a:solidFill>
                  <a:srgbClr val="990000"/>
                </a:solidFill>
                <a:latin typeface="FrutigerNext LT Medium" pitchFamily="34" charset="0"/>
              </a:defRPr>
            </a:lvl6pPr>
            <a:lvl7pPr marL="2971800" indent="-228600" eaLnBrk="0" fontAlgn="base" hangingPunct="0">
              <a:spcBef>
                <a:spcPct val="0"/>
              </a:spcBef>
              <a:spcAft>
                <a:spcPct val="0"/>
              </a:spcAft>
              <a:defRPr sz="2700">
                <a:solidFill>
                  <a:srgbClr val="990000"/>
                </a:solidFill>
                <a:latin typeface="FrutigerNext LT Medium" pitchFamily="34" charset="0"/>
              </a:defRPr>
            </a:lvl7pPr>
            <a:lvl8pPr marL="3429000" indent="-228600" eaLnBrk="0" fontAlgn="base" hangingPunct="0">
              <a:spcBef>
                <a:spcPct val="0"/>
              </a:spcBef>
              <a:spcAft>
                <a:spcPct val="0"/>
              </a:spcAft>
              <a:defRPr sz="2700">
                <a:solidFill>
                  <a:srgbClr val="990000"/>
                </a:solidFill>
                <a:latin typeface="FrutigerNext LT Medium" pitchFamily="34" charset="0"/>
              </a:defRPr>
            </a:lvl8pPr>
            <a:lvl9pPr marL="3886200" indent="-228600" eaLnBrk="0" fontAlgn="base" hangingPunct="0">
              <a:spcBef>
                <a:spcPct val="0"/>
              </a:spcBef>
              <a:spcAft>
                <a:spcPct val="0"/>
              </a:spcAft>
              <a:defRPr sz="2700">
                <a:solidFill>
                  <a:srgbClr val="990000"/>
                </a:solidFill>
                <a:latin typeface="FrutigerNext LT Medium" pitchFamily="34" charset="0"/>
              </a:defRPr>
            </a:lvl9pPr>
          </a:lstStyle>
          <a:p>
            <a:pPr algn="l" defTabSz="913765">
              <a:lnSpc>
                <a:spcPct val="150000"/>
              </a:lnSpc>
              <a:defRPr/>
            </a:pPr>
            <a:r>
              <a:rPr lang="en-US" altLang="zh-CN" sz="1100" u="none" dirty="0" smtClean="0">
                <a:latin typeface="Calibri" pitchFamily="34" charset="0"/>
                <a:ea typeface="宋体" pitchFamily="2" charset="-122"/>
              </a:rPr>
              <a:t>Possibility for 5 year warranty including batteries!</a:t>
            </a:r>
          </a:p>
          <a:p>
            <a:pPr marL="171450" indent="-171450" algn="l" defTabSz="913765">
              <a:lnSpc>
                <a:spcPct val="150000"/>
              </a:lnSpc>
              <a:buFont typeface="Wingdings" charset="0"/>
              <a:buChar char="Ø"/>
              <a:defRPr/>
            </a:pPr>
            <a:endParaRPr lang="en-US" altLang="zh-CN" sz="1100" u="none" dirty="0">
              <a:latin typeface="Calibri" pitchFamily="34" charset="0"/>
              <a:ea typeface="宋体" pitchFamily="2" charset="-122"/>
            </a:endParaRPr>
          </a:p>
        </p:txBody>
      </p:sp>
      <p:sp>
        <p:nvSpPr>
          <p:cNvPr id="14" name="Text Box 38"/>
          <p:cNvSpPr txBox="1">
            <a:spLocks noChangeArrowheads="1"/>
          </p:cNvSpPr>
          <p:nvPr/>
        </p:nvSpPr>
        <p:spPr bwMode="auto">
          <a:xfrm>
            <a:off x="3863898" y="2132927"/>
            <a:ext cx="2261176" cy="3949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7716" tIns="43858" rIns="87716" bIns="43858">
            <a:spAutoFit/>
          </a:bodyPr>
          <a:lstStyle>
            <a:lvl1pPr marL="85725" indent="-85725"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marL="0" indent="0" algn="ctr" defTabSz="913765" eaLnBrk="1" hangingPunct="1">
              <a:buClr>
                <a:sysClr val="window" lastClr="FFFFFF"/>
              </a:buClr>
              <a:buSzPct val="60000"/>
              <a:defRPr/>
            </a:pPr>
            <a:r>
              <a:rPr lang="en-US" altLang="zh-CN" sz="2000" kern="0" dirty="0" smtClean="0">
                <a:solidFill>
                  <a:sysClr val="window" lastClr="FFFFFF"/>
                </a:solidFill>
                <a:latin typeface="Avenier book"/>
                <a:ea typeface="微软雅黑" pitchFamily="34" charset="-122"/>
                <a:cs typeface="Avenier book"/>
              </a:rPr>
              <a:t>Exclusivity</a:t>
            </a:r>
            <a:endParaRPr lang="en-US" altLang="zh-CN" sz="2000" kern="0" dirty="0">
              <a:solidFill>
                <a:sysClr val="window" lastClr="FFFFFF"/>
              </a:solidFill>
              <a:latin typeface="Avenier book"/>
              <a:ea typeface="微软雅黑" pitchFamily="34" charset="-122"/>
              <a:cs typeface="Avenier book"/>
            </a:endParaRPr>
          </a:p>
        </p:txBody>
      </p:sp>
      <p:sp>
        <p:nvSpPr>
          <p:cNvPr id="15" name="圆角矩形 14"/>
          <p:cNvSpPr>
            <a:spLocks noChangeAspect="1"/>
          </p:cNvSpPr>
          <p:nvPr/>
        </p:nvSpPr>
        <p:spPr bwMode="auto">
          <a:xfrm flipV="1">
            <a:off x="3928921" y="2834360"/>
            <a:ext cx="2159438" cy="1547597"/>
          </a:xfrm>
          <a:prstGeom prst="roundRect">
            <a:avLst>
              <a:gd name="adj" fmla="val 6981"/>
            </a:avLst>
          </a:prstGeom>
          <a:gradFill flip="none" rotWithShape="1">
            <a:gsLst>
              <a:gs pos="0">
                <a:srgbClr val="1F497D">
                  <a:lumMod val="75000"/>
                </a:srgbClr>
              </a:gs>
              <a:gs pos="50000">
                <a:srgbClr val="1F497D">
                  <a:lumMod val="60000"/>
                  <a:lumOff val="40000"/>
                </a:srgbClr>
              </a:gs>
              <a:gs pos="100000">
                <a:sysClr val="window" lastClr="FFFFFF">
                  <a:lumMod val="85000"/>
                  <a:shade val="100000"/>
                  <a:satMod val="115000"/>
                </a:sysClr>
              </a:gs>
            </a:gsLst>
            <a:lin ang="18900000" scaled="1"/>
            <a:tileRect/>
          </a:gradFill>
          <a:ln w="38100" cap="flat" cmpd="sng" algn="ctr">
            <a:noFill/>
            <a:prstDash val="solid"/>
            <a:headEnd type="none" w="med" len="med"/>
            <a:tailEnd type="none" w="med" len="med"/>
          </a:ln>
          <a:effectLst>
            <a:outerShdw blurRad="63500" sx="102000" sy="102000" algn="ctr" rotWithShape="0">
              <a:prstClr val="black">
                <a:alpha val="40000"/>
              </a:prstClr>
            </a:outerShdw>
          </a:effectLst>
        </p:spPr>
        <p:txBody>
          <a:bodyPr vert="horz" wrap="square" lIns="91401" tIns="45700" rIns="91401" bIns="45700" numCol="1" rtlCol="0" anchor="t" anchorCtr="0" compatLnSpc="1">
            <a:noAutofit/>
          </a:bodyPr>
          <a:lstStyle/>
          <a:p>
            <a:pPr defTabSz="877570" eaLnBrk="0" fontAlgn="base" hangingPunct="0">
              <a:spcBef>
                <a:spcPct val="0"/>
              </a:spcBef>
              <a:spcAft>
                <a:spcPct val="0"/>
              </a:spcAft>
              <a:defRPr/>
            </a:pPr>
            <a:endParaRPr lang="zh-CN" altLang="en-US" sz="1600" kern="0">
              <a:solidFill>
                <a:sysClr val="windowText" lastClr="000000"/>
              </a:solidFill>
              <a:latin typeface="宋体"/>
              <a:ea typeface="宋体"/>
              <a:cs typeface="Arial" pitchFamily="34" charset="0"/>
            </a:endParaRPr>
          </a:p>
        </p:txBody>
      </p:sp>
      <p:sp>
        <p:nvSpPr>
          <p:cNvPr id="16" name="圆角矩形 59"/>
          <p:cNvSpPr>
            <a:spLocks noChangeArrowheads="1"/>
          </p:cNvSpPr>
          <p:nvPr/>
        </p:nvSpPr>
        <p:spPr bwMode="auto">
          <a:xfrm>
            <a:off x="1634971" y="2822265"/>
            <a:ext cx="2188914" cy="1547597"/>
          </a:xfrm>
          <a:prstGeom prst="roundRect">
            <a:avLst>
              <a:gd name="adj" fmla="val 7835"/>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lstStyle/>
          <a:p>
            <a:pPr defTabSz="800735" eaLnBrk="0" hangingPunct="0">
              <a:spcBef>
                <a:spcPct val="20000"/>
              </a:spcBef>
              <a:buClr>
                <a:srgbClr val="990000"/>
              </a:buClr>
              <a:buSzPct val="60000"/>
            </a:pPr>
            <a:endParaRPr lang="zh-CN" altLang="en-US" sz="1200" kern="0" dirty="0">
              <a:solidFill>
                <a:sysClr val="windowText" lastClr="000000"/>
              </a:solidFill>
              <a:latin typeface="Avenir Book"/>
              <a:cs typeface="Avenir Book"/>
            </a:endParaRPr>
          </a:p>
        </p:txBody>
      </p:sp>
      <p:sp>
        <p:nvSpPr>
          <p:cNvPr id="20" name="圆角矩形 19"/>
          <p:cNvSpPr>
            <a:spLocks noChangeAspect="1"/>
          </p:cNvSpPr>
          <p:nvPr/>
        </p:nvSpPr>
        <p:spPr bwMode="auto">
          <a:xfrm flipV="1">
            <a:off x="8581662" y="2845071"/>
            <a:ext cx="2159438" cy="1547597"/>
          </a:xfrm>
          <a:prstGeom prst="roundRect">
            <a:avLst>
              <a:gd name="adj" fmla="val 6981"/>
            </a:avLst>
          </a:prstGeom>
          <a:gradFill flip="none" rotWithShape="1">
            <a:gsLst>
              <a:gs pos="0">
                <a:srgbClr val="1F497D">
                  <a:lumMod val="75000"/>
                </a:srgbClr>
              </a:gs>
              <a:gs pos="50000">
                <a:srgbClr val="1F497D">
                  <a:lumMod val="60000"/>
                  <a:lumOff val="40000"/>
                </a:srgbClr>
              </a:gs>
              <a:gs pos="100000">
                <a:sysClr val="window" lastClr="FFFFFF">
                  <a:lumMod val="85000"/>
                  <a:shade val="100000"/>
                  <a:satMod val="115000"/>
                </a:sysClr>
              </a:gs>
            </a:gsLst>
            <a:lin ang="18900000" scaled="1"/>
            <a:tileRect/>
          </a:gradFill>
          <a:ln w="38100" cap="flat" cmpd="sng" algn="ctr">
            <a:noFill/>
            <a:prstDash val="solid"/>
            <a:headEnd type="none" w="med" len="med"/>
            <a:tailEnd type="none" w="med" len="med"/>
          </a:ln>
          <a:effectLst>
            <a:outerShdw blurRad="63500" sx="102000" sy="102000" algn="ctr" rotWithShape="0">
              <a:prstClr val="black">
                <a:alpha val="40000"/>
              </a:prstClr>
            </a:outerShdw>
          </a:effectLst>
        </p:spPr>
        <p:txBody>
          <a:bodyPr vert="horz" wrap="square" lIns="91401" tIns="45700" rIns="91401" bIns="45700" numCol="1" rtlCol="0" anchor="t" anchorCtr="0" compatLnSpc="1">
            <a:noAutofit/>
          </a:bodyPr>
          <a:lstStyle/>
          <a:p>
            <a:pPr defTabSz="877570" eaLnBrk="0" fontAlgn="base" hangingPunct="0">
              <a:spcBef>
                <a:spcPct val="0"/>
              </a:spcBef>
              <a:spcAft>
                <a:spcPct val="0"/>
              </a:spcAft>
              <a:defRPr/>
            </a:pPr>
            <a:endParaRPr lang="zh-CN" altLang="en-US" sz="1600" kern="0">
              <a:solidFill>
                <a:sysClr val="windowText" lastClr="000000"/>
              </a:solidFill>
              <a:latin typeface="宋体"/>
              <a:ea typeface="宋体"/>
              <a:cs typeface="Arial" pitchFamily="34" charset="0"/>
            </a:endParaRPr>
          </a:p>
        </p:txBody>
      </p:sp>
      <p:sp>
        <p:nvSpPr>
          <p:cNvPr id="22" name="圆角矩形 21"/>
          <p:cNvSpPr>
            <a:spLocks noChangeAspect="1"/>
          </p:cNvSpPr>
          <p:nvPr/>
        </p:nvSpPr>
        <p:spPr bwMode="auto">
          <a:xfrm flipV="1">
            <a:off x="3928921" y="2834360"/>
            <a:ext cx="2159438" cy="1547597"/>
          </a:xfrm>
          <a:prstGeom prst="roundRect">
            <a:avLst>
              <a:gd name="adj" fmla="val 6981"/>
            </a:avLst>
          </a:prstGeom>
          <a:gradFill flip="none" rotWithShape="1">
            <a:gsLst>
              <a:gs pos="0">
                <a:srgbClr val="1F497D">
                  <a:lumMod val="75000"/>
                </a:srgbClr>
              </a:gs>
              <a:gs pos="50000">
                <a:srgbClr val="1F497D">
                  <a:lumMod val="60000"/>
                  <a:lumOff val="40000"/>
                </a:srgbClr>
              </a:gs>
              <a:gs pos="100000">
                <a:sysClr val="window" lastClr="FFFFFF">
                  <a:lumMod val="85000"/>
                  <a:shade val="100000"/>
                  <a:satMod val="115000"/>
                </a:sysClr>
              </a:gs>
            </a:gsLst>
            <a:lin ang="18900000" scaled="1"/>
            <a:tileRect/>
          </a:gradFill>
          <a:ln w="38100" cap="flat" cmpd="sng" algn="ctr">
            <a:noFill/>
            <a:prstDash val="solid"/>
            <a:headEnd type="none" w="med" len="med"/>
            <a:tailEnd type="none" w="med" len="med"/>
          </a:ln>
          <a:effectLst>
            <a:outerShdw blurRad="63500" sx="102000" sy="102000" algn="ctr" rotWithShape="0">
              <a:prstClr val="black">
                <a:alpha val="40000"/>
              </a:prstClr>
            </a:outerShdw>
          </a:effectLst>
        </p:spPr>
        <p:txBody>
          <a:bodyPr vert="horz" wrap="square" lIns="91401" tIns="45700" rIns="91401" bIns="45700" numCol="1" rtlCol="0" anchor="t" anchorCtr="0" compatLnSpc="1">
            <a:noAutofit/>
          </a:bodyPr>
          <a:lstStyle/>
          <a:p>
            <a:pPr defTabSz="877570" eaLnBrk="0" fontAlgn="base" hangingPunct="0">
              <a:spcBef>
                <a:spcPct val="0"/>
              </a:spcBef>
              <a:spcAft>
                <a:spcPct val="0"/>
              </a:spcAft>
              <a:defRPr/>
            </a:pPr>
            <a:endParaRPr lang="zh-CN" altLang="en-US" sz="1600" kern="0">
              <a:solidFill>
                <a:sysClr val="windowText" lastClr="000000"/>
              </a:solidFill>
              <a:latin typeface="宋体"/>
              <a:ea typeface="宋体"/>
              <a:cs typeface="Arial" pitchFamily="34" charset="0"/>
            </a:endParaRPr>
          </a:p>
        </p:txBody>
      </p:sp>
      <p:pic>
        <p:nvPicPr>
          <p:cNvPr id="23" name="Picture 6" descr="-1"/>
          <p:cNvPicPr>
            <a:picLocks noChangeArrowheads="1"/>
          </p:cNvPicPr>
          <p:nvPr/>
        </p:nvPicPr>
        <p:blipFill>
          <a:blip r:embed="rId2" cstate="screen"/>
          <a:stretch>
            <a:fillRect/>
          </a:stretch>
        </p:blipFill>
        <p:spPr bwMode="auto">
          <a:xfrm>
            <a:off x="3928921" y="2826252"/>
            <a:ext cx="2140869" cy="1547597"/>
          </a:xfrm>
          <a:prstGeom prst="roundRect">
            <a:avLst>
              <a:gd name="adj" fmla="val 8594"/>
            </a:avLst>
          </a:prstGeom>
          <a:solidFill>
            <a:srgbClr val="1F497D">
              <a:alpha val="90195"/>
            </a:srgbClr>
          </a:solidFill>
          <a:ln>
            <a:noFill/>
          </a:ln>
          <a:effectLst>
            <a:outerShdw blurRad="63500" sx="102000" sy="102000" algn="ctr" rotWithShape="0">
              <a:prstClr val="black">
                <a:alpha val="40000"/>
              </a:prstClr>
            </a:outerShdw>
          </a:effectLst>
        </p:spPr>
      </p:pic>
      <p:sp>
        <p:nvSpPr>
          <p:cNvPr id="25" name="Text Box 38"/>
          <p:cNvSpPr txBox="1">
            <a:spLocks noChangeArrowheads="1"/>
          </p:cNvSpPr>
          <p:nvPr/>
        </p:nvSpPr>
        <p:spPr bwMode="auto">
          <a:xfrm>
            <a:off x="8616317" y="2205120"/>
            <a:ext cx="2120216" cy="3963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7716" tIns="43858" rIns="87716" bIns="43858">
            <a:spAutoFit/>
          </a:bodyPr>
          <a:lstStyle>
            <a:lvl1pPr marL="85725" indent="-85725"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marL="0" indent="0" algn="ctr" defTabSz="913765" eaLnBrk="1" hangingPunct="1">
              <a:buClr>
                <a:sysClr val="window" lastClr="FFFFFF"/>
              </a:buClr>
              <a:buSzPct val="60000"/>
              <a:defRPr/>
            </a:pPr>
            <a:r>
              <a:rPr lang="en-US" altLang="zh-CN" sz="2000" b="1" kern="0" dirty="0" smtClean="0">
                <a:solidFill>
                  <a:sysClr val="window" lastClr="FFFFFF"/>
                </a:solidFill>
                <a:latin typeface="Avenir Book"/>
                <a:ea typeface="微软雅黑" pitchFamily="34" charset="-122"/>
                <a:cs typeface="Avenir Book"/>
              </a:rPr>
              <a:t>Flexibility</a:t>
            </a:r>
            <a:endParaRPr lang="en-US" altLang="zh-CN" sz="1400" kern="0" dirty="0">
              <a:solidFill>
                <a:sysClr val="window" lastClr="FFFFFF"/>
              </a:solidFill>
              <a:latin typeface="Avenir Book"/>
              <a:ea typeface="微软雅黑" pitchFamily="34" charset="-122"/>
              <a:cs typeface="Avenir Book"/>
            </a:endParaRPr>
          </a:p>
        </p:txBody>
      </p:sp>
      <p:sp>
        <p:nvSpPr>
          <p:cNvPr id="28" name="Text Box 41"/>
          <p:cNvSpPr txBox="1">
            <a:spLocks noChangeArrowheads="1"/>
          </p:cNvSpPr>
          <p:nvPr/>
        </p:nvSpPr>
        <p:spPr bwMode="auto">
          <a:xfrm>
            <a:off x="8544560" y="1268854"/>
            <a:ext cx="2347595" cy="10156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1403" tIns="45702" rIns="91403" bIns="45702">
            <a:spAutoFit/>
          </a:bodyPr>
          <a:lstStyle>
            <a:lvl1pPr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defTabSz="913765" eaLnBrk="1" hangingPunct="1">
              <a:defRPr/>
            </a:pPr>
            <a:r>
              <a:rPr lang="en-US" altLang="zh-CN" sz="1200" dirty="0" smtClean="0">
                <a:solidFill>
                  <a:schemeClr val="bg1"/>
                </a:solidFill>
                <a:latin typeface="Calibri" pitchFamily="34" charset="0"/>
              </a:rPr>
              <a:t>Direct support, possibility for special product development, direct line to factory through </a:t>
            </a:r>
            <a:r>
              <a:rPr lang="en-US" altLang="zh-CN" sz="1200" dirty="0" err="1" smtClean="0">
                <a:solidFill>
                  <a:schemeClr val="bg1"/>
                </a:solidFill>
                <a:latin typeface="Calibri" pitchFamily="34" charset="0"/>
              </a:rPr>
              <a:t>Eruopean</a:t>
            </a:r>
            <a:r>
              <a:rPr lang="en-US" altLang="zh-CN" sz="1200" dirty="0" smtClean="0">
                <a:solidFill>
                  <a:schemeClr val="bg1"/>
                </a:solidFill>
                <a:latin typeface="Calibri" pitchFamily="34" charset="0"/>
              </a:rPr>
              <a:t> headquarter in The Netherlands</a:t>
            </a:r>
            <a:endParaRPr lang="zh-CN" altLang="en-US" sz="1200" dirty="0">
              <a:solidFill>
                <a:schemeClr val="bg1"/>
              </a:solidFill>
              <a:latin typeface="Calibri" pitchFamily="34" charset="0"/>
            </a:endParaRPr>
          </a:p>
        </p:txBody>
      </p:sp>
      <p:pic>
        <p:nvPicPr>
          <p:cNvPr id="33" name="图片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7338" y="1173136"/>
            <a:ext cx="2370228" cy="1541157"/>
          </a:xfrm>
          <a:prstGeom prst="roundRect">
            <a:avLst>
              <a:gd name="adj" fmla="val 8594"/>
            </a:avLst>
          </a:prstGeom>
          <a:solidFill>
            <a:srgbClr val="FFFFFF">
              <a:shade val="85000"/>
            </a:srgbClr>
          </a:solidFill>
          <a:ln>
            <a:noFill/>
          </a:ln>
          <a:effectLst>
            <a:outerShdw blurRad="50800" dist="38100" dir="13500000" algn="br" rotWithShape="0">
              <a:prstClr val="black">
                <a:alpha val="40000"/>
              </a:prstClr>
            </a:outerShdw>
          </a:effectLst>
        </p:spPr>
      </p:pic>
      <p:sp>
        <p:nvSpPr>
          <p:cNvPr id="39" name="圆角矩形 38"/>
          <p:cNvSpPr>
            <a:spLocks noChangeAspect="1"/>
          </p:cNvSpPr>
          <p:nvPr/>
        </p:nvSpPr>
        <p:spPr bwMode="auto">
          <a:xfrm flipV="1">
            <a:off x="1627995" y="1166695"/>
            <a:ext cx="2186536" cy="1547597"/>
          </a:xfrm>
          <a:prstGeom prst="roundRect">
            <a:avLst>
              <a:gd name="adj" fmla="val 6981"/>
            </a:avLst>
          </a:prstGeom>
          <a:gradFill flip="none" rotWithShape="1">
            <a:gsLst>
              <a:gs pos="0">
                <a:srgbClr val="1F497D">
                  <a:lumMod val="75000"/>
                </a:srgbClr>
              </a:gs>
              <a:gs pos="50000">
                <a:srgbClr val="1F497D">
                  <a:lumMod val="60000"/>
                  <a:lumOff val="40000"/>
                </a:srgbClr>
              </a:gs>
              <a:gs pos="100000">
                <a:sysClr val="window" lastClr="FFFFFF">
                  <a:lumMod val="85000"/>
                  <a:shade val="100000"/>
                  <a:satMod val="115000"/>
                </a:sysClr>
              </a:gs>
            </a:gsLst>
            <a:lin ang="18900000" scaled="1"/>
            <a:tileRect/>
          </a:gradFill>
          <a:ln w="38100" cap="flat" cmpd="sng" algn="ctr">
            <a:noFill/>
            <a:prstDash val="solid"/>
            <a:headEnd type="none" w="med" len="med"/>
            <a:tailEnd type="none" w="med" len="med"/>
          </a:ln>
          <a:effectLst>
            <a:outerShdw blurRad="63500" sx="102000" sy="102000" algn="ctr" rotWithShape="0">
              <a:prstClr val="black">
                <a:alpha val="40000"/>
              </a:prstClr>
            </a:outerShdw>
          </a:effectLst>
        </p:spPr>
        <p:txBody>
          <a:bodyPr vert="horz" wrap="square" lIns="91401" tIns="45700" rIns="91401" bIns="45700" numCol="1" rtlCol="0" anchor="t" anchorCtr="0" compatLnSpc="1">
            <a:noAutofit/>
          </a:bodyPr>
          <a:lstStyle/>
          <a:p>
            <a:pPr defTabSz="877570" eaLnBrk="0" fontAlgn="base" hangingPunct="0">
              <a:spcBef>
                <a:spcPct val="0"/>
              </a:spcBef>
              <a:spcAft>
                <a:spcPct val="0"/>
              </a:spcAft>
              <a:defRPr/>
            </a:pPr>
            <a:endParaRPr lang="zh-CN" altLang="en-US" sz="1600" kern="0">
              <a:solidFill>
                <a:sysClr val="windowText" lastClr="000000"/>
              </a:solidFill>
              <a:latin typeface="宋体"/>
              <a:ea typeface="宋体"/>
              <a:cs typeface="Arial" pitchFamily="34" charset="0"/>
            </a:endParaRPr>
          </a:p>
        </p:txBody>
      </p:sp>
      <p:pic>
        <p:nvPicPr>
          <p:cNvPr id="37" name="图片 36"/>
          <p:cNvPicPr/>
          <p:nvPr/>
        </p:nvPicPr>
        <p:blipFill>
          <a:blip r:embed="rId4" cstate="print"/>
          <a:stretch>
            <a:fillRect/>
          </a:stretch>
        </p:blipFill>
        <p:spPr>
          <a:xfrm>
            <a:off x="2207568" y="1124744"/>
            <a:ext cx="1512168" cy="1800200"/>
          </a:xfrm>
          <a:prstGeom prst="rect">
            <a:avLst/>
          </a:prstGeom>
        </p:spPr>
      </p:pic>
      <p:pic>
        <p:nvPicPr>
          <p:cNvPr id="38" name="图片 37" descr="E:\渲染\马家齐制作\最新效果图文件处理\改版一体化智能机柜\下发文件\无标题.png"/>
          <p:cNvPicPr/>
          <p:nvPr/>
        </p:nvPicPr>
        <p:blipFill>
          <a:blip r:embed="rId5" cstate="print"/>
          <a:stretch>
            <a:fillRect/>
          </a:stretch>
        </p:blipFill>
        <p:spPr bwMode="auto">
          <a:xfrm>
            <a:off x="1703512" y="1412776"/>
            <a:ext cx="649999" cy="1046656"/>
          </a:xfrm>
          <a:prstGeom prst="rect">
            <a:avLst/>
          </a:prstGeom>
          <a:noFill/>
          <a:ln>
            <a:noFill/>
          </a:ln>
        </p:spPr>
      </p:pic>
      <p:sp>
        <p:nvSpPr>
          <p:cNvPr id="40" name="Text Box 41"/>
          <p:cNvSpPr txBox="1">
            <a:spLocks noChangeArrowheads="1"/>
          </p:cNvSpPr>
          <p:nvPr/>
        </p:nvSpPr>
        <p:spPr bwMode="auto">
          <a:xfrm>
            <a:off x="3989573" y="1324887"/>
            <a:ext cx="2014128" cy="4616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1403" tIns="45702" rIns="91403" bIns="45702">
            <a:spAutoFit/>
          </a:bodyPr>
          <a:lstStyle>
            <a:lvl1pPr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defTabSz="913765" eaLnBrk="1" hangingPunct="1">
              <a:defRPr/>
            </a:pPr>
            <a:r>
              <a:rPr lang="en-US" altLang="zh-CN" sz="1200" dirty="0" smtClean="0">
                <a:solidFill>
                  <a:schemeClr val="bg1"/>
                </a:solidFill>
                <a:latin typeface="Avenir Book"/>
                <a:cs typeface="Avenir Book"/>
              </a:rPr>
              <a:t>Exclusivity for country or territory</a:t>
            </a:r>
            <a:endParaRPr lang="en-US" altLang="zh-CN" sz="1200" dirty="0">
              <a:solidFill>
                <a:schemeClr val="bg1"/>
              </a:solidFill>
              <a:latin typeface="Avenir Book"/>
              <a:cs typeface="Avenir Book"/>
            </a:endParaRPr>
          </a:p>
        </p:txBody>
      </p:sp>
      <p:pic>
        <p:nvPicPr>
          <p:cNvPr id="5" name="图片 4"/>
          <p:cNvPicPr>
            <a:picLocks noChangeAspect="1"/>
          </p:cNvPicPr>
          <p:nvPr/>
        </p:nvPicPr>
        <p:blipFill>
          <a:blip r:embed="rId6" cstate="print"/>
          <a:stretch>
            <a:fillRect/>
          </a:stretch>
        </p:blipFill>
        <p:spPr>
          <a:xfrm>
            <a:off x="1919536" y="4149080"/>
            <a:ext cx="1747488" cy="2016224"/>
          </a:xfrm>
          <a:prstGeom prst="rect">
            <a:avLst/>
          </a:prstGeom>
        </p:spPr>
      </p:pic>
      <p:pic>
        <p:nvPicPr>
          <p:cNvPr id="339969" name="Picture 1" descr="C:\Users\Administrator\Desktop\2_副本.png"/>
          <p:cNvPicPr>
            <a:picLocks noChangeAspect="1" noChangeArrowheads="1"/>
          </p:cNvPicPr>
          <p:nvPr/>
        </p:nvPicPr>
        <p:blipFill>
          <a:blip r:embed="rId7" cstate="print"/>
          <a:srcRect/>
          <a:stretch>
            <a:fillRect/>
          </a:stretch>
        </p:blipFill>
        <p:spPr bwMode="auto">
          <a:xfrm>
            <a:off x="2567608" y="4581128"/>
            <a:ext cx="1454849" cy="1938586"/>
          </a:xfrm>
          <a:prstGeom prst="rect">
            <a:avLst/>
          </a:prstGeom>
          <a:noFill/>
        </p:spPr>
      </p:pic>
      <p:pic>
        <p:nvPicPr>
          <p:cNvPr id="339970" name="Picture 2" descr="C:\Users\Administrator\Desktop\3_副本.png"/>
          <p:cNvPicPr>
            <a:picLocks noChangeAspect="1" noChangeArrowheads="1"/>
          </p:cNvPicPr>
          <p:nvPr/>
        </p:nvPicPr>
        <p:blipFill>
          <a:blip r:embed="rId8" cstate="print"/>
          <a:srcRect/>
          <a:stretch>
            <a:fillRect/>
          </a:stretch>
        </p:blipFill>
        <p:spPr bwMode="auto">
          <a:xfrm>
            <a:off x="1559497" y="4504750"/>
            <a:ext cx="1800200" cy="2398767"/>
          </a:xfrm>
          <a:prstGeom prst="rect">
            <a:avLst/>
          </a:prstGeom>
          <a:noFill/>
        </p:spPr>
      </p:pic>
      <p:pic>
        <p:nvPicPr>
          <p:cNvPr id="44" name="图片 14"/>
          <p:cNvPicPr>
            <a:picLocks noChangeAspect="1"/>
          </p:cNvPicPr>
          <p:nvPr/>
        </p:nvPicPr>
        <p:blipFill rotWithShape="1">
          <a:blip r:embed="rId9" cstate="print">
            <a:extLst>
              <a:ext uri="{28A0092B-C50C-407E-A947-70E740481C1C}">
                <a14:useLocalDpi xmlns:a14="http://schemas.microsoft.com/office/drawing/2010/main" val="0"/>
              </a:ext>
            </a:extLst>
          </a:blip>
          <a:srcRect l="5696" t="11151" r="3333" b="21650"/>
          <a:stretch>
            <a:fillRect/>
          </a:stretch>
        </p:blipFill>
        <p:spPr>
          <a:xfrm>
            <a:off x="8688288" y="3212976"/>
            <a:ext cx="2016224" cy="745327"/>
          </a:xfrm>
          <a:prstGeom prst="rect">
            <a:avLst/>
          </a:prstGeom>
        </p:spPr>
      </p:pic>
      <p:pic>
        <p:nvPicPr>
          <p:cNvPr id="47" name="Picture 6" descr="C:\Users\Administrator\Desktop\威图CMS 模块突出 PNG.png"/>
          <p:cNvPicPr>
            <a:picLocks noChangeAspect="1" noChangeArrowheads="1"/>
          </p:cNvPicPr>
          <p:nvPr/>
        </p:nvPicPr>
        <p:blipFill>
          <a:blip r:embed="rId10" cstate="print"/>
          <a:srcRect/>
          <a:stretch>
            <a:fillRect/>
          </a:stretch>
        </p:blipFill>
        <p:spPr bwMode="auto">
          <a:xfrm>
            <a:off x="6739558" y="4437112"/>
            <a:ext cx="920368" cy="1601961"/>
          </a:xfrm>
          <a:prstGeom prst="rect">
            <a:avLst/>
          </a:prstGeom>
          <a:noFill/>
        </p:spPr>
      </p:pic>
      <p:sp>
        <p:nvSpPr>
          <p:cNvPr id="48" name="Text Box 12"/>
          <p:cNvSpPr txBox="1">
            <a:spLocks noChangeArrowheads="1"/>
          </p:cNvSpPr>
          <p:nvPr/>
        </p:nvSpPr>
        <p:spPr bwMode="auto">
          <a:xfrm>
            <a:off x="772374" y="487323"/>
            <a:ext cx="6331738" cy="584776"/>
          </a:xfrm>
          <a:prstGeom prst="rect">
            <a:avLst/>
          </a:prstGeom>
          <a:noFill/>
          <a:ln w="9525">
            <a:noFill/>
            <a:miter lim="800000"/>
          </a:ln>
        </p:spPr>
        <p:txBody>
          <a:bodyPr wrap="square">
            <a:spAutoFit/>
          </a:bodyPr>
          <a:lstStyle/>
          <a:p>
            <a:pPr eaLnBrk="0" fontAlgn="base" hangingPunct="0">
              <a:spcBef>
                <a:spcPct val="0"/>
              </a:spcBef>
              <a:spcAft>
                <a:spcPct val="0"/>
              </a:spcAft>
              <a:defRPr/>
            </a:pPr>
            <a:r>
              <a:rPr lang="en-US" altLang="zh-CN" sz="3200" b="1" kern="0" dirty="0" smtClean="0">
                <a:solidFill>
                  <a:srgbClr val="006835"/>
                </a:solidFill>
                <a:latin typeface="Calibri" pitchFamily="34" charset="0"/>
                <a:ea typeface="黑体" pitchFamily="49" charset="-122"/>
                <a:cs typeface="+mj-cs"/>
              </a:rPr>
              <a:t>Advantages for our distributors</a:t>
            </a:r>
            <a:endParaRPr lang="en-US" altLang="zh-CN" sz="3200" b="1" kern="0" dirty="0">
              <a:solidFill>
                <a:srgbClr val="006835"/>
              </a:solidFill>
              <a:latin typeface="Calibri" pitchFamily="34" charset="0"/>
              <a:ea typeface="黑体" pitchFamily="49" charset="-122"/>
              <a:cs typeface="+mj-cs"/>
            </a:endParaRPr>
          </a:p>
        </p:txBody>
      </p:sp>
      <p:sp>
        <p:nvSpPr>
          <p:cNvPr id="36" name="Text Box 41"/>
          <p:cNvSpPr txBox="1">
            <a:spLocks noChangeArrowheads="1"/>
          </p:cNvSpPr>
          <p:nvPr/>
        </p:nvSpPr>
        <p:spPr bwMode="auto">
          <a:xfrm>
            <a:off x="1775520" y="2852936"/>
            <a:ext cx="1987555" cy="830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1403" tIns="45702" rIns="91403" bIns="45702">
            <a:spAutoFit/>
          </a:bodyPr>
          <a:lstStyle>
            <a:lvl1pPr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defTabSz="913765" eaLnBrk="1" hangingPunct="1">
              <a:defRPr/>
            </a:pPr>
            <a:r>
              <a:rPr lang="en-US" altLang="zh-CN" sz="1200" dirty="0" smtClean="0">
                <a:solidFill>
                  <a:schemeClr val="bg1"/>
                </a:solidFill>
                <a:latin typeface="Calibri" pitchFamily="34" charset="0"/>
              </a:rPr>
              <a:t>Clear European price strategy and protection.</a:t>
            </a:r>
          </a:p>
          <a:p>
            <a:pPr defTabSz="913765" eaLnBrk="1" hangingPunct="1">
              <a:defRPr/>
            </a:pPr>
            <a:r>
              <a:rPr lang="en-US" altLang="zh-CN" sz="1200" dirty="0" smtClean="0">
                <a:solidFill>
                  <a:schemeClr val="bg1"/>
                </a:solidFill>
                <a:latin typeface="Calibri" pitchFamily="34" charset="0"/>
              </a:rPr>
              <a:t>Standard warranty fee per frame</a:t>
            </a:r>
            <a:endParaRPr lang="zh-CN" altLang="en-US" sz="1200" dirty="0">
              <a:solidFill>
                <a:schemeClr val="bg1"/>
              </a:solidFill>
              <a:latin typeface="Calibri" pitchFamily="34" charset="0"/>
            </a:endParaRPr>
          </a:p>
        </p:txBody>
      </p:sp>
      <p:sp>
        <p:nvSpPr>
          <p:cNvPr id="45" name="Text Box 38"/>
          <p:cNvSpPr txBox="1">
            <a:spLocks noChangeArrowheads="1"/>
          </p:cNvSpPr>
          <p:nvPr/>
        </p:nvSpPr>
        <p:spPr bwMode="auto">
          <a:xfrm>
            <a:off x="1703512" y="3789040"/>
            <a:ext cx="2120216" cy="3963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7716" tIns="43858" rIns="87716" bIns="43858">
            <a:spAutoFit/>
          </a:bodyPr>
          <a:lstStyle>
            <a:lvl1pPr marL="85725" indent="-85725"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marL="0" indent="0" algn="ctr" defTabSz="913765" eaLnBrk="1" hangingPunct="1">
              <a:buClr>
                <a:sysClr val="window" lastClr="FFFFFF"/>
              </a:buClr>
              <a:buSzPct val="60000"/>
              <a:defRPr/>
            </a:pPr>
            <a:r>
              <a:rPr lang="en-US" altLang="zh-CN" sz="2000" b="1" kern="0" dirty="0" smtClean="0">
                <a:solidFill>
                  <a:sysClr val="window" lastClr="FFFFFF"/>
                </a:solidFill>
                <a:latin typeface="Avenir Book"/>
                <a:ea typeface="微软雅黑" pitchFamily="34" charset="-122"/>
                <a:cs typeface="Avenir Book"/>
              </a:rPr>
              <a:t>Price Protection</a:t>
            </a:r>
            <a:endParaRPr lang="en-US" altLang="zh-CN" sz="1400" kern="0" dirty="0">
              <a:solidFill>
                <a:sysClr val="window" lastClr="FFFFFF"/>
              </a:solidFill>
              <a:latin typeface="Avenir Book"/>
              <a:ea typeface="微软雅黑" pitchFamily="34" charset="-122"/>
              <a:cs typeface="Avenir Book"/>
            </a:endParaRPr>
          </a:p>
        </p:txBody>
      </p:sp>
      <p:sp>
        <p:nvSpPr>
          <p:cNvPr id="49" name="Text Box 38"/>
          <p:cNvSpPr txBox="1">
            <a:spLocks noChangeArrowheads="1"/>
          </p:cNvSpPr>
          <p:nvPr/>
        </p:nvSpPr>
        <p:spPr bwMode="auto">
          <a:xfrm>
            <a:off x="6312024" y="3717032"/>
            <a:ext cx="2120216" cy="3963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7716" tIns="43858" rIns="87716" bIns="43858">
            <a:spAutoFit/>
          </a:bodyPr>
          <a:lstStyle>
            <a:lvl1pPr marL="85725" indent="-85725"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marL="0" indent="0" algn="ctr" defTabSz="913765" eaLnBrk="1" hangingPunct="1">
              <a:buClr>
                <a:sysClr val="window" lastClr="FFFFFF"/>
              </a:buClr>
              <a:buSzPct val="60000"/>
              <a:defRPr/>
            </a:pPr>
            <a:r>
              <a:rPr lang="en-US" altLang="zh-CN" sz="2000" b="1" kern="0" dirty="0" smtClean="0">
                <a:solidFill>
                  <a:sysClr val="window" lastClr="FFFFFF"/>
                </a:solidFill>
                <a:latin typeface="Avenir Book"/>
                <a:ea typeface="微软雅黑" pitchFamily="34" charset="-122"/>
                <a:cs typeface="Avenir Book"/>
              </a:rPr>
              <a:t>5 Year Warranty</a:t>
            </a:r>
            <a:endParaRPr lang="en-US" altLang="zh-CN" sz="1400" kern="0" dirty="0">
              <a:solidFill>
                <a:sysClr val="window" lastClr="FFFFFF"/>
              </a:solidFill>
              <a:latin typeface="Avenir Book"/>
              <a:ea typeface="微软雅黑" pitchFamily="34" charset="-122"/>
              <a:cs typeface="Avenir Book"/>
            </a:endParaRPr>
          </a:p>
        </p:txBody>
      </p:sp>
      <p:sp>
        <p:nvSpPr>
          <p:cNvPr id="50" name="Text Box 41"/>
          <p:cNvSpPr txBox="1">
            <a:spLocks noChangeArrowheads="1"/>
          </p:cNvSpPr>
          <p:nvPr/>
        </p:nvSpPr>
        <p:spPr bwMode="auto">
          <a:xfrm>
            <a:off x="4007768" y="4581128"/>
            <a:ext cx="2241878" cy="839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1403" tIns="45702" rIns="91403" bIns="45702">
            <a:spAutoFit/>
          </a:bodyPr>
          <a:lstStyle>
            <a:defPPr>
              <a:defRPr lang="zh-CN"/>
            </a:defPPr>
            <a:lvl1pPr algn="ctr" eaLnBrk="1" hangingPunct="1">
              <a:defRPr sz="1400" u="sng">
                <a:solidFill>
                  <a:schemeClr val="bg1"/>
                </a:solidFill>
                <a:latin typeface="FrutigerNext LT Medium" pitchFamily="34" charset="0"/>
                <a:ea typeface="黑体" pitchFamily="2" charset="-122"/>
              </a:defRPr>
            </a:lvl1pPr>
            <a:lvl2pPr marL="742950" indent="-285750" eaLnBrk="0" hangingPunct="0">
              <a:defRPr sz="2700">
                <a:solidFill>
                  <a:srgbClr val="990000"/>
                </a:solidFill>
                <a:latin typeface="FrutigerNext LT Medium" pitchFamily="34" charset="0"/>
              </a:defRPr>
            </a:lvl2pPr>
            <a:lvl3pPr marL="1143000" indent="-228600" eaLnBrk="0" hangingPunct="0">
              <a:defRPr sz="2700">
                <a:solidFill>
                  <a:srgbClr val="990000"/>
                </a:solidFill>
                <a:latin typeface="FrutigerNext LT Medium" pitchFamily="34" charset="0"/>
              </a:defRPr>
            </a:lvl3pPr>
            <a:lvl4pPr marL="1600200" indent="-228600" eaLnBrk="0" hangingPunct="0">
              <a:defRPr sz="2700">
                <a:solidFill>
                  <a:srgbClr val="990000"/>
                </a:solidFill>
                <a:latin typeface="FrutigerNext LT Medium" pitchFamily="34" charset="0"/>
              </a:defRPr>
            </a:lvl4pPr>
            <a:lvl5pPr marL="2057400" indent="-228600" eaLnBrk="0" hangingPunct="0">
              <a:defRPr sz="2700">
                <a:solidFill>
                  <a:srgbClr val="990000"/>
                </a:solidFill>
                <a:latin typeface="FrutigerNext LT Medium" pitchFamily="34" charset="0"/>
              </a:defRPr>
            </a:lvl5pPr>
            <a:lvl6pPr marL="2514600" indent="-228600" eaLnBrk="0" fontAlgn="base" hangingPunct="0">
              <a:spcBef>
                <a:spcPct val="0"/>
              </a:spcBef>
              <a:spcAft>
                <a:spcPct val="0"/>
              </a:spcAft>
              <a:defRPr sz="2700">
                <a:solidFill>
                  <a:srgbClr val="990000"/>
                </a:solidFill>
                <a:latin typeface="FrutigerNext LT Medium" pitchFamily="34" charset="0"/>
              </a:defRPr>
            </a:lvl6pPr>
            <a:lvl7pPr marL="2971800" indent="-228600" eaLnBrk="0" fontAlgn="base" hangingPunct="0">
              <a:spcBef>
                <a:spcPct val="0"/>
              </a:spcBef>
              <a:spcAft>
                <a:spcPct val="0"/>
              </a:spcAft>
              <a:defRPr sz="2700">
                <a:solidFill>
                  <a:srgbClr val="990000"/>
                </a:solidFill>
                <a:latin typeface="FrutigerNext LT Medium" pitchFamily="34" charset="0"/>
              </a:defRPr>
            </a:lvl7pPr>
            <a:lvl8pPr marL="3429000" indent="-228600" eaLnBrk="0" fontAlgn="base" hangingPunct="0">
              <a:spcBef>
                <a:spcPct val="0"/>
              </a:spcBef>
              <a:spcAft>
                <a:spcPct val="0"/>
              </a:spcAft>
              <a:defRPr sz="2700">
                <a:solidFill>
                  <a:srgbClr val="990000"/>
                </a:solidFill>
                <a:latin typeface="FrutigerNext LT Medium" pitchFamily="34" charset="0"/>
              </a:defRPr>
            </a:lvl8pPr>
            <a:lvl9pPr marL="3886200" indent="-228600" eaLnBrk="0" fontAlgn="base" hangingPunct="0">
              <a:spcBef>
                <a:spcPct val="0"/>
              </a:spcBef>
              <a:spcAft>
                <a:spcPct val="0"/>
              </a:spcAft>
              <a:defRPr sz="2700">
                <a:solidFill>
                  <a:srgbClr val="990000"/>
                </a:solidFill>
                <a:latin typeface="FrutigerNext LT Medium" pitchFamily="34" charset="0"/>
              </a:defRPr>
            </a:lvl9pPr>
          </a:lstStyle>
          <a:p>
            <a:pPr algn="l" defTabSz="913765">
              <a:lnSpc>
                <a:spcPct val="150000"/>
              </a:lnSpc>
              <a:defRPr/>
            </a:pPr>
            <a:r>
              <a:rPr lang="en-US" altLang="zh-CN" sz="1100" u="none" dirty="0" smtClean="0">
                <a:latin typeface="Calibri" pitchFamily="34" charset="0"/>
                <a:ea typeface="宋体" pitchFamily="2" charset="-122"/>
              </a:rPr>
              <a:t>Direct delivery from China or from European stock in The Netherlands</a:t>
            </a:r>
          </a:p>
          <a:p>
            <a:pPr marL="171450" indent="-171450" algn="l" defTabSz="913765">
              <a:lnSpc>
                <a:spcPct val="150000"/>
              </a:lnSpc>
              <a:buFont typeface="Wingdings" charset="0"/>
              <a:buChar char="Ø"/>
              <a:defRPr/>
            </a:pPr>
            <a:endParaRPr lang="en-US" altLang="zh-CN" sz="1100" u="none" dirty="0">
              <a:latin typeface="Calibri" pitchFamily="34" charset="0"/>
              <a:ea typeface="宋体" pitchFamily="2" charset="-122"/>
            </a:endParaRPr>
          </a:p>
        </p:txBody>
      </p:sp>
      <p:sp>
        <p:nvSpPr>
          <p:cNvPr id="51" name="Text Box 38"/>
          <p:cNvSpPr txBox="1">
            <a:spLocks noChangeArrowheads="1"/>
          </p:cNvSpPr>
          <p:nvPr/>
        </p:nvSpPr>
        <p:spPr bwMode="auto">
          <a:xfrm>
            <a:off x="3975784" y="5516863"/>
            <a:ext cx="2120216" cy="3963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7716" tIns="43858" rIns="87716" bIns="43858">
            <a:spAutoFit/>
          </a:bodyPr>
          <a:lstStyle>
            <a:lvl1pPr marL="85725" indent="-85725"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marL="0" indent="0" algn="ctr" defTabSz="913765" eaLnBrk="1" hangingPunct="1">
              <a:buClr>
                <a:sysClr val="window" lastClr="FFFFFF"/>
              </a:buClr>
              <a:buSzPct val="60000"/>
              <a:defRPr/>
            </a:pPr>
            <a:r>
              <a:rPr lang="en-US" altLang="zh-CN" sz="2000" b="1" kern="0" dirty="0" smtClean="0">
                <a:solidFill>
                  <a:sysClr val="window" lastClr="FFFFFF"/>
                </a:solidFill>
                <a:latin typeface="Avenir Book"/>
                <a:ea typeface="微软雅黑" pitchFamily="34" charset="-122"/>
                <a:cs typeface="Avenir Book"/>
              </a:rPr>
              <a:t>Direct delivery</a:t>
            </a:r>
            <a:endParaRPr lang="en-US" altLang="zh-CN" sz="1400" kern="0" dirty="0">
              <a:solidFill>
                <a:sysClr val="window" lastClr="FFFFFF"/>
              </a:solidFill>
              <a:latin typeface="Avenir Book"/>
              <a:ea typeface="微软雅黑" pitchFamily="34" charset="-122"/>
              <a:cs typeface="Avenir Book"/>
            </a:endParaRPr>
          </a:p>
        </p:txBody>
      </p:sp>
      <p:sp>
        <p:nvSpPr>
          <p:cNvPr id="52" name="Text Box 41"/>
          <p:cNvSpPr txBox="1">
            <a:spLocks noChangeArrowheads="1"/>
          </p:cNvSpPr>
          <p:nvPr/>
        </p:nvSpPr>
        <p:spPr bwMode="auto">
          <a:xfrm>
            <a:off x="8544272" y="4581128"/>
            <a:ext cx="2241878" cy="10938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1403" tIns="45702" rIns="91403" bIns="45702">
            <a:spAutoFit/>
          </a:bodyPr>
          <a:lstStyle>
            <a:defPPr>
              <a:defRPr lang="zh-CN"/>
            </a:defPPr>
            <a:lvl1pPr algn="ctr" eaLnBrk="1" hangingPunct="1">
              <a:defRPr sz="1400" u="sng">
                <a:solidFill>
                  <a:schemeClr val="bg1"/>
                </a:solidFill>
                <a:latin typeface="FrutigerNext LT Medium" pitchFamily="34" charset="0"/>
                <a:ea typeface="黑体" pitchFamily="2" charset="-122"/>
              </a:defRPr>
            </a:lvl1pPr>
            <a:lvl2pPr marL="742950" indent="-285750" eaLnBrk="0" hangingPunct="0">
              <a:defRPr sz="2700">
                <a:solidFill>
                  <a:srgbClr val="990000"/>
                </a:solidFill>
                <a:latin typeface="FrutigerNext LT Medium" pitchFamily="34" charset="0"/>
              </a:defRPr>
            </a:lvl2pPr>
            <a:lvl3pPr marL="1143000" indent="-228600" eaLnBrk="0" hangingPunct="0">
              <a:defRPr sz="2700">
                <a:solidFill>
                  <a:srgbClr val="990000"/>
                </a:solidFill>
                <a:latin typeface="FrutigerNext LT Medium" pitchFamily="34" charset="0"/>
              </a:defRPr>
            </a:lvl3pPr>
            <a:lvl4pPr marL="1600200" indent="-228600" eaLnBrk="0" hangingPunct="0">
              <a:defRPr sz="2700">
                <a:solidFill>
                  <a:srgbClr val="990000"/>
                </a:solidFill>
                <a:latin typeface="FrutigerNext LT Medium" pitchFamily="34" charset="0"/>
              </a:defRPr>
            </a:lvl4pPr>
            <a:lvl5pPr marL="2057400" indent="-228600" eaLnBrk="0" hangingPunct="0">
              <a:defRPr sz="2700">
                <a:solidFill>
                  <a:srgbClr val="990000"/>
                </a:solidFill>
                <a:latin typeface="FrutigerNext LT Medium" pitchFamily="34" charset="0"/>
              </a:defRPr>
            </a:lvl5pPr>
            <a:lvl6pPr marL="2514600" indent="-228600" eaLnBrk="0" fontAlgn="base" hangingPunct="0">
              <a:spcBef>
                <a:spcPct val="0"/>
              </a:spcBef>
              <a:spcAft>
                <a:spcPct val="0"/>
              </a:spcAft>
              <a:defRPr sz="2700">
                <a:solidFill>
                  <a:srgbClr val="990000"/>
                </a:solidFill>
                <a:latin typeface="FrutigerNext LT Medium" pitchFamily="34" charset="0"/>
              </a:defRPr>
            </a:lvl6pPr>
            <a:lvl7pPr marL="2971800" indent="-228600" eaLnBrk="0" fontAlgn="base" hangingPunct="0">
              <a:spcBef>
                <a:spcPct val="0"/>
              </a:spcBef>
              <a:spcAft>
                <a:spcPct val="0"/>
              </a:spcAft>
              <a:defRPr sz="2700">
                <a:solidFill>
                  <a:srgbClr val="990000"/>
                </a:solidFill>
                <a:latin typeface="FrutigerNext LT Medium" pitchFamily="34" charset="0"/>
              </a:defRPr>
            </a:lvl7pPr>
            <a:lvl8pPr marL="3429000" indent="-228600" eaLnBrk="0" fontAlgn="base" hangingPunct="0">
              <a:spcBef>
                <a:spcPct val="0"/>
              </a:spcBef>
              <a:spcAft>
                <a:spcPct val="0"/>
              </a:spcAft>
              <a:defRPr sz="2700">
                <a:solidFill>
                  <a:srgbClr val="990000"/>
                </a:solidFill>
                <a:latin typeface="FrutigerNext LT Medium" pitchFamily="34" charset="0"/>
              </a:defRPr>
            </a:lvl8pPr>
            <a:lvl9pPr marL="3886200" indent="-228600" eaLnBrk="0" fontAlgn="base" hangingPunct="0">
              <a:spcBef>
                <a:spcPct val="0"/>
              </a:spcBef>
              <a:spcAft>
                <a:spcPct val="0"/>
              </a:spcAft>
              <a:defRPr sz="2700">
                <a:solidFill>
                  <a:srgbClr val="990000"/>
                </a:solidFill>
                <a:latin typeface="FrutigerNext LT Medium" pitchFamily="34" charset="0"/>
              </a:defRPr>
            </a:lvl9pPr>
          </a:lstStyle>
          <a:p>
            <a:pPr algn="l" defTabSz="913765">
              <a:lnSpc>
                <a:spcPct val="150000"/>
              </a:lnSpc>
              <a:defRPr/>
            </a:pPr>
            <a:r>
              <a:rPr lang="en-US" altLang="zh-CN" sz="1100" u="none" dirty="0" smtClean="0">
                <a:latin typeface="Calibri" pitchFamily="34" charset="0"/>
                <a:ea typeface="宋体" pitchFamily="2" charset="-122"/>
              </a:rPr>
              <a:t>Direct technical and commercial support  and training from the European HQ. Including mobile showroom (trailer)</a:t>
            </a:r>
            <a:endParaRPr lang="en-US" altLang="zh-CN" sz="1100" u="none" dirty="0">
              <a:latin typeface="Calibri" pitchFamily="34" charset="0"/>
              <a:ea typeface="宋体" pitchFamily="2" charset="-122"/>
            </a:endParaRPr>
          </a:p>
        </p:txBody>
      </p:sp>
      <p:sp>
        <p:nvSpPr>
          <p:cNvPr id="53" name="Text Box 38"/>
          <p:cNvSpPr txBox="1">
            <a:spLocks noChangeArrowheads="1"/>
          </p:cNvSpPr>
          <p:nvPr/>
        </p:nvSpPr>
        <p:spPr bwMode="auto">
          <a:xfrm>
            <a:off x="8616244" y="5516863"/>
            <a:ext cx="2120216" cy="3963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7716" tIns="43858" rIns="87716" bIns="43858">
            <a:spAutoFit/>
          </a:bodyPr>
          <a:lstStyle>
            <a:lvl1pPr marL="85725" indent="-85725" eaLnBrk="0" hangingPunct="0">
              <a:defRPr sz="2700">
                <a:solidFill>
                  <a:srgbClr val="990000"/>
                </a:solidFill>
                <a:latin typeface="FrutigerNext LT Medium" pitchFamily="34" charset="0"/>
                <a:ea typeface="宋体" pitchFamily="2" charset="-122"/>
              </a:defRPr>
            </a:lvl1pPr>
            <a:lvl2pPr marL="742950" indent="-285750" eaLnBrk="0" hangingPunct="0">
              <a:defRPr sz="2700">
                <a:solidFill>
                  <a:srgbClr val="990000"/>
                </a:solidFill>
                <a:latin typeface="FrutigerNext LT Medium" pitchFamily="34" charset="0"/>
                <a:ea typeface="宋体" pitchFamily="2" charset="-122"/>
              </a:defRPr>
            </a:lvl2pPr>
            <a:lvl3pPr marL="1143000" indent="-228600" eaLnBrk="0" hangingPunct="0">
              <a:defRPr sz="2700">
                <a:solidFill>
                  <a:srgbClr val="990000"/>
                </a:solidFill>
                <a:latin typeface="FrutigerNext LT Medium" pitchFamily="34" charset="0"/>
                <a:ea typeface="宋体" pitchFamily="2" charset="-122"/>
              </a:defRPr>
            </a:lvl3pPr>
            <a:lvl4pPr marL="1600200" indent="-228600" eaLnBrk="0" hangingPunct="0">
              <a:defRPr sz="2700">
                <a:solidFill>
                  <a:srgbClr val="990000"/>
                </a:solidFill>
                <a:latin typeface="FrutigerNext LT Medium" pitchFamily="34" charset="0"/>
                <a:ea typeface="宋体" pitchFamily="2" charset="-122"/>
              </a:defRPr>
            </a:lvl4pPr>
            <a:lvl5pPr marL="2057400" indent="-228600" eaLnBrk="0" hangingPunct="0">
              <a:defRPr sz="2700">
                <a:solidFill>
                  <a:srgbClr val="990000"/>
                </a:solidFill>
                <a:latin typeface="FrutigerNext LT Medium" pitchFamily="34" charset="0"/>
                <a:ea typeface="宋体" pitchFamily="2" charset="-122"/>
              </a:defRPr>
            </a:lvl5pPr>
            <a:lvl6pPr marL="25146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6pPr>
            <a:lvl7pPr marL="29718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7pPr>
            <a:lvl8pPr marL="34290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8pPr>
            <a:lvl9pPr marL="3886200" indent="-228600" eaLnBrk="0" fontAlgn="base" hangingPunct="0">
              <a:spcBef>
                <a:spcPct val="0"/>
              </a:spcBef>
              <a:spcAft>
                <a:spcPct val="0"/>
              </a:spcAft>
              <a:defRPr sz="2700">
                <a:solidFill>
                  <a:srgbClr val="990000"/>
                </a:solidFill>
                <a:latin typeface="FrutigerNext LT Medium" pitchFamily="34" charset="0"/>
                <a:ea typeface="宋体" pitchFamily="2" charset="-122"/>
              </a:defRPr>
            </a:lvl9pPr>
          </a:lstStyle>
          <a:p>
            <a:pPr marL="0" indent="0" algn="ctr" defTabSz="913765" eaLnBrk="1" hangingPunct="1">
              <a:buClr>
                <a:sysClr val="window" lastClr="FFFFFF"/>
              </a:buClr>
              <a:buSzPct val="60000"/>
              <a:defRPr/>
            </a:pPr>
            <a:r>
              <a:rPr lang="en-US" altLang="zh-CN" sz="2000" b="1" kern="0" dirty="0" smtClean="0">
                <a:solidFill>
                  <a:sysClr val="window" lastClr="FFFFFF"/>
                </a:solidFill>
                <a:latin typeface="Avenir Book"/>
                <a:ea typeface="微软雅黑" pitchFamily="34" charset="-122"/>
                <a:cs typeface="Avenir Book"/>
              </a:rPr>
              <a:t>Support</a:t>
            </a:r>
            <a:endParaRPr lang="en-US" altLang="zh-CN" sz="1400" kern="0" dirty="0">
              <a:solidFill>
                <a:sysClr val="window" lastClr="FFFFFF"/>
              </a:solidFill>
              <a:latin typeface="Avenir Book"/>
              <a:ea typeface="微软雅黑" pitchFamily="34" charset="-122"/>
              <a:cs typeface="Avenir Book"/>
            </a:endParaRPr>
          </a:p>
        </p:txBody>
      </p:sp>
    </p:spTree>
    <p:extLst>
      <p:ext uri="{BB962C8B-B14F-4D97-AF65-F5344CB8AC3E}">
        <p14:creationId xmlns:p14="http://schemas.microsoft.com/office/powerpoint/2010/main" val="9574063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p:cNvSpPr>
            <a:spLocks noChangeArrowheads="1"/>
          </p:cNvSpPr>
          <p:nvPr/>
        </p:nvSpPr>
        <p:spPr bwMode="gray">
          <a:xfrm>
            <a:off x="704583" y="2434344"/>
            <a:ext cx="11116476" cy="1151700"/>
          </a:xfrm>
          <a:prstGeom prst="roundRect">
            <a:avLst>
              <a:gd name="adj" fmla="val 11153"/>
            </a:avLst>
          </a:prstGeom>
          <a:solidFill>
            <a:schemeClr val="bg1">
              <a:lumMod val="95000"/>
            </a:schemeClr>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endParaRPr lang="zh-CN" altLang="zh-CN" sz="1600" kern="0" dirty="0">
              <a:solidFill>
                <a:srgbClr val="000000"/>
              </a:solidFill>
              <a:latin typeface="Calibri" pitchFamily="34" charset="0"/>
              <a:ea typeface="华文细黑"/>
              <a:cs typeface="Arial" pitchFamily="34" charset="0"/>
            </a:endParaRPr>
          </a:p>
        </p:txBody>
      </p:sp>
      <p:sp>
        <p:nvSpPr>
          <p:cNvPr id="77" name="标题 76"/>
          <p:cNvSpPr>
            <a:spLocks noGrp="1"/>
          </p:cNvSpPr>
          <p:nvPr>
            <p:ph type="title"/>
          </p:nvPr>
        </p:nvSpPr>
        <p:spPr>
          <a:xfrm>
            <a:off x="551384" y="404664"/>
            <a:ext cx="10176934" cy="745590"/>
          </a:xfrm>
        </p:spPr>
        <p:txBody>
          <a:bodyPr>
            <a:noAutofit/>
          </a:bodyPr>
          <a:lstStyle/>
          <a:p>
            <a:pPr eaLnBrk="0" fontAlgn="base" hangingPunct="0">
              <a:lnSpc>
                <a:spcPct val="130000"/>
              </a:lnSpc>
              <a:spcAft>
                <a:spcPct val="0"/>
              </a:spcAft>
              <a:buFont typeface="Arial" pitchFamily="34" charset="0"/>
              <a:defRPr/>
            </a:pPr>
            <a:r>
              <a:rPr lang="en-US" altLang="zh-CN" sz="3200" b="1" kern="0" dirty="0" smtClean="0">
                <a:solidFill>
                  <a:srgbClr val="006835"/>
                </a:solidFill>
                <a:latin typeface="Avenir Black"/>
                <a:ea typeface="黑体" pitchFamily="49" charset="-122"/>
                <a:cs typeface="Avenir Black"/>
                <a:sym typeface="+mn-ea"/>
              </a:rPr>
              <a:t>Business model</a:t>
            </a:r>
            <a:endParaRPr lang="en-US" altLang="zh-CN" sz="3200" b="1" kern="0" dirty="0">
              <a:solidFill>
                <a:srgbClr val="006835"/>
              </a:solidFill>
              <a:latin typeface="Avenir Black"/>
              <a:ea typeface="黑体" pitchFamily="49" charset="-122"/>
              <a:cs typeface="Avenir Black"/>
              <a:sym typeface="+mn-ea"/>
            </a:endParaRPr>
          </a:p>
        </p:txBody>
      </p:sp>
      <p:sp>
        <p:nvSpPr>
          <p:cNvPr id="57" name="AutoShape 4"/>
          <p:cNvSpPr>
            <a:spLocks noChangeArrowheads="1"/>
          </p:cNvSpPr>
          <p:nvPr/>
        </p:nvSpPr>
        <p:spPr bwMode="gray">
          <a:xfrm>
            <a:off x="695400" y="1124744"/>
            <a:ext cx="11114056" cy="1151700"/>
          </a:xfrm>
          <a:prstGeom prst="roundRect">
            <a:avLst>
              <a:gd name="adj" fmla="val 11153"/>
            </a:avLst>
          </a:prstGeom>
          <a:solidFill>
            <a:schemeClr val="bg1">
              <a:lumMod val="95000"/>
            </a:schemeClr>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endParaRPr lang="zh-CN" altLang="zh-CN" sz="1600" kern="0" dirty="0">
              <a:solidFill>
                <a:srgbClr val="000000"/>
              </a:solidFill>
              <a:latin typeface="Avenir Book"/>
              <a:ea typeface="华文细黑"/>
              <a:cs typeface="Avenir Book"/>
            </a:endParaRPr>
          </a:p>
        </p:txBody>
      </p:sp>
      <p:sp>
        <p:nvSpPr>
          <p:cNvPr id="58" name="AutoShape 5"/>
          <p:cNvSpPr>
            <a:spLocks noChangeArrowheads="1"/>
          </p:cNvSpPr>
          <p:nvPr/>
        </p:nvSpPr>
        <p:spPr bwMode="gray">
          <a:xfrm>
            <a:off x="794552" y="1250395"/>
            <a:ext cx="1701048" cy="863775"/>
          </a:xfrm>
          <a:prstGeom prst="homePlate">
            <a:avLst>
              <a:gd name="adj" fmla="val 28127"/>
            </a:avLst>
          </a:prstGeom>
          <a:solidFill>
            <a:srgbClr val="006835"/>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r>
              <a:rPr lang="en-US" altLang="zh-CN" sz="2000" b="1" kern="0" dirty="0" smtClean="0">
                <a:solidFill>
                  <a:schemeClr val="bg1"/>
                </a:solidFill>
                <a:latin typeface="Avenir Black"/>
                <a:ea typeface="微软雅黑" pitchFamily="34" charset="-122"/>
                <a:cs typeface="Avenir Black"/>
              </a:rPr>
              <a:t>1</a:t>
            </a:r>
          </a:p>
          <a:p>
            <a:pPr eaLnBrk="0" hangingPunct="0">
              <a:lnSpc>
                <a:spcPct val="90000"/>
              </a:lnSpc>
              <a:buClr>
                <a:srgbClr val="990000"/>
              </a:buClr>
              <a:buSzPct val="60000"/>
              <a:defRPr/>
            </a:pPr>
            <a:r>
              <a:rPr lang="en-US" sz="1400" b="1" kern="0" dirty="0" smtClean="0">
                <a:solidFill>
                  <a:schemeClr val="bg1"/>
                </a:solidFill>
                <a:latin typeface="Avenir Black"/>
                <a:ea typeface="微软雅黑" pitchFamily="34" charset="-122"/>
                <a:cs typeface="Avenir Black"/>
              </a:rPr>
              <a:t>MODULAR</a:t>
            </a:r>
            <a:endParaRPr lang="en-US" sz="1400" b="1" kern="0" dirty="0">
              <a:solidFill>
                <a:schemeClr val="bg1"/>
              </a:solidFill>
              <a:latin typeface="Avenir Black"/>
              <a:ea typeface="微软雅黑" pitchFamily="34" charset="-122"/>
              <a:cs typeface="Avenir Black"/>
            </a:endParaRPr>
          </a:p>
        </p:txBody>
      </p:sp>
      <p:sp>
        <p:nvSpPr>
          <p:cNvPr id="68" name="矩形 67"/>
          <p:cNvSpPr/>
          <p:nvPr/>
        </p:nvSpPr>
        <p:spPr>
          <a:xfrm>
            <a:off x="3719736" y="3326432"/>
            <a:ext cx="1888645" cy="276999"/>
          </a:xfrm>
          <a:prstGeom prst="rect">
            <a:avLst/>
          </a:prstGeom>
        </p:spPr>
        <p:txBody>
          <a:bodyPr wrap="none">
            <a:spAutoFit/>
          </a:bodyPr>
          <a:lstStyle/>
          <a:p>
            <a:pPr algn="l"/>
            <a:r>
              <a:rPr lang="en-US" altLang="zh-CN" sz="1200" dirty="0" smtClean="0">
                <a:latin typeface="Avenir Black"/>
                <a:ea typeface="微软雅黑" pitchFamily="34" charset="-122"/>
                <a:cs typeface="Avenir Black"/>
              </a:rPr>
              <a:t>UPS power distribution</a:t>
            </a:r>
          </a:p>
        </p:txBody>
      </p:sp>
      <p:pic>
        <p:nvPicPr>
          <p:cNvPr id="12" name="图片 11"/>
          <p:cNvPicPr>
            <a:picLocks noChangeAspect="1"/>
          </p:cNvPicPr>
          <p:nvPr/>
        </p:nvPicPr>
        <p:blipFill>
          <a:blip r:embed="rId3" cstate="print"/>
          <a:stretch>
            <a:fillRect/>
          </a:stretch>
        </p:blipFill>
        <p:spPr>
          <a:xfrm>
            <a:off x="2511314" y="3068960"/>
            <a:ext cx="717734" cy="254828"/>
          </a:xfrm>
          <a:prstGeom prst="rect">
            <a:avLst/>
          </a:prstGeom>
        </p:spPr>
      </p:pic>
      <p:pic>
        <p:nvPicPr>
          <p:cNvPr id="13" name="图片 12"/>
          <p:cNvPicPr>
            <a:picLocks noChangeAspect="1"/>
          </p:cNvPicPr>
          <p:nvPr/>
        </p:nvPicPr>
        <p:blipFill>
          <a:blip r:embed="rId4" cstate="print"/>
          <a:stretch>
            <a:fillRect/>
          </a:stretch>
        </p:blipFill>
        <p:spPr>
          <a:xfrm>
            <a:off x="3215680" y="2492896"/>
            <a:ext cx="427754" cy="813186"/>
          </a:xfrm>
          <a:prstGeom prst="rect">
            <a:avLst/>
          </a:prstGeom>
        </p:spPr>
      </p:pic>
      <p:sp>
        <p:nvSpPr>
          <p:cNvPr id="53" name="矩形 52"/>
          <p:cNvSpPr/>
          <p:nvPr/>
        </p:nvSpPr>
        <p:spPr>
          <a:xfrm>
            <a:off x="5807968" y="1988840"/>
            <a:ext cx="439769" cy="276999"/>
          </a:xfrm>
          <a:prstGeom prst="rect">
            <a:avLst/>
          </a:prstGeom>
        </p:spPr>
        <p:txBody>
          <a:bodyPr wrap="none">
            <a:spAutoFit/>
          </a:bodyPr>
          <a:lstStyle/>
          <a:p>
            <a:r>
              <a:rPr lang="en-US" altLang="zh-CN" sz="1200" b="1" dirty="0" smtClean="0">
                <a:latin typeface="Calibri" pitchFamily="34" charset="0"/>
                <a:ea typeface="微软雅黑" pitchFamily="34" charset="-122"/>
              </a:rPr>
              <a:t>UPS</a:t>
            </a:r>
          </a:p>
        </p:txBody>
      </p:sp>
      <p:grpSp>
        <p:nvGrpSpPr>
          <p:cNvPr id="3" name="Groeperen 2"/>
          <p:cNvGrpSpPr/>
          <p:nvPr/>
        </p:nvGrpSpPr>
        <p:grpSpPr>
          <a:xfrm>
            <a:off x="2650988" y="1365546"/>
            <a:ext cx="2220876" cy="607280"/>
            <a:chOff x="2362956" y="1365546"/>
            <a:chExt cx="2220876" cy="607280"/>
          </a:xfrm>
        </p:grpSpPr>
        <p:pic>
          <p:nvPicPr>
            <p:cNvPr id="54" name="图片 53"/>
            <p:cNvPicPr>
              <a:picLocks noChangeAspect="1"/>
            </p:cNvPicPr>
            <p:nvPr/>
          </p:nvPicPr>
          <p:blipFill>
            <a:blip r:embed="rId5" cstate="print"/>
            <a:stretch>
              <a:fillRect/>
            </a:stretch>
          </p:blipFill>
          <p:spPr>
            <a:xfrm>
              <a:off x="2362956" y="1365546"/>
              <a:ext cx="1098954" cy="607280"/>
            </a:xfrm>
            <a:prstGeom prst="rect">
              <a:avLst/>
            </a:prstGeom>
          </p:spPr>
        </p:pic>
        <p:pic>
          <p:nvPicPr>
            <p:cNvPr id="55" name="图片 54"/>
            <p:cNvPicPr>
              <a:picLocks noChangeAspect="1"/>
            </p:cNvPicPr>
            <p:nvPr/>
          </p:nvPicPr>
          <p:blipFill>
            <a:blip r:embed="rId6" cstate="print"/>
            <a:stretch>
              <a:fillRect/>
            </a:stretch>
          </p:blipFill>
          <p:spPr>
            <a:xfrm>
              <a:off x="3461910" y="1375350"/>
              <a:ext cx="1121922" cy="596362"/>
            </a:xfrm>
            <a:prstGeom prst="rect">
              <a:avLst/>
            </a:prstGeom>
          </p:spPr>
        </p:pic>
      </p:grpSp>
      <p:sp>
        <p:nvSpPr>
          <p:cNvPr id="80" name="AutoShape 5"/>
          <p:cNvSpPr>
            <a:spLocks noChangeArrowheads="1"/>
          </p:cNvSpPr>
          <p:nvPr/>
        </p:nvSpPr>
        <p:spPr bwMode="gray">
          <a:xfrm>
            <a:off x="794551" y="2572665"/>
            <a:ext cx="1701049" cy="863775"/>
          </a:xfrm>
          <a:prstGeom prst="homePlate">
            <a:avLst>
              <a:gd name="adj" fmla="val 28127"/>
            </a:avLst>
          </a:prstGeom>
          <a:solidFill>
            <a:srgbClr val="006835"/>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r>
              <a:rPr lang="en-US" altLang="zh-CN" sz="2000" b="1" kern="0" dirty="0">
                <a:solidFill>
                  <a:schemeClr val="bg1"/>
                </a:solidFill>
                <a:latin typeface="Avenir Black"/>
                <a:ea typeface="微软雅黑" pitchFamily="34" charset="-122"/>
                <a:cs typeface="Avenir Black"/>
              </a:rPr>
              <a:t>2</a:t>
            </a:r>
            <a:endParaRPr lang="en-US" altLang="zh-CN" sz="2000" b="1" kern="0" dirty="0" smtClean="0">
              <a:solidFill>
                <a:schemeClr val="bg1"/>
              </a:solidFill>
              <a:latin typeface="Avenir Black"/>
              <a:ea typeface="微软雅黑" pitchFamily="34" charset="-122"/>
              <a:cs typeface="Avenir Black"/>
            </a:endParaRPr>
          </a:p>
          <a:p>
            <a:pPr eaLnBrk="0" hangingPunct="0">
              <a:lnSpc>
                <a:spcPct val="90000"/>
              </a:lnSpc>
              <a:buClr>
                <a:srgbClr val="990000"/>
              </a:buClr>
              <a:buSzPct val="60000"/>
              <a:defRPr/>
            </a:pPr>
            <a:r>
              <a:rPr lang="en-US" altLang="zh-CN" sz="1400" b="1" kern="0" dirty="0" smtClean="0">
                <a:solidFill>
                  <a:schemeClr val="bg1"/>
                </a:solidFill>
                <a:latin typeface="Avenir Black"/>
                <a:ea typeface="微软雅黑" pitchFamily="34" charset="-122"/>
                <a:cs typeface="Avenir Black"/>
              </a:rPr>
              <a:t>EXCLUSIVITY &amp; PRICING</a:t>
            </a:r>
          </a:p>
        </p:txBody>
      </p:sp>
      <p:grpSp>
        <p:nvGrpSpPr>
          <p:cNvPr id="96" name="组合 95"/>
          <p:cNvGrpSpPr/>
          <p:nvPr/>
        </p:nvGrpSpPr>
        <p:grpSpPr>
          <a:xfrm>
            <a:off x="5041933" y="1241529"/>
            <a:ext cx="1486115" cy="727482"/>
            <a:chOff x="5018463" y="1241529"/>
            <a:chExt cx="1486115" cy="727482"/>
          </a:xfrm>
        </p:grpSpPr>
        <p:pic>
          <p:nvPicPr>
            <p:cNvPr id="88" name="图片 87"/>
            <p:cNvPicPr>
              <a:picLocks noChangeAspect="1"/>
            </p:cNvPicPr>
            <p:nvPr/>
          </p:nvPicPr>
          <p:blipFill>
            <a:blip r:embed="rId7" cstate="print"/>
            <a:stretch>
              <a:fillRect/>
            </a:stretch>
          </p:blipFill>
          <p:spPr>
            <a:xfrm>
              <a:off x="5018463" y="1539176"/>
              <a:ext cx="835657" cy="429835"/>
            </a:xfrm>
            <a:prstGeom prst="rect">
              <a:avLst/>
            </a:prstGeom>
          </p:spPr>
        </p:pic>
        <p:pic>
          <p:nvPicPr>
            <p:cNvPr id="89" name="图片 88"/>
            <p:cNvPicPr>
              <a:picLocks noChangeAspect="1"/>
            </p:cNvPicPr>
            <p:nvPr/>
          </p:nvPicPr>
          <p:blipFill>
            <a:blip r:embed="rId8" cstate="print"/>
            <a:stretch>
              <a:fillRect/>
            </a:stretch>
          </p:blipFill>
          <p:spPr>
            <a:xfrm>
              <a:off x="5346633" y="1241529"/>
              <a:ext cx="772809" cy="231843"/>
            </a:xfrm>
            <a:prstGeom prst="rect">
              <a:avLst/>
            </a:prstGeom>
          </p:spPr>
        </p:pic>
        <p:pic>
          <p:nvPicPr>
            <p:cNvPr id="75" name="图片 74"/>
            <p:cNvPicPr>
              <a:picLocks noChangeAspect="1"/>
            </p:cNvPicPr>
            <p:nvPr/>
          </p:nvPicPr>
          <p:blipFill>
            <a:blip r:embed="rId9" cstate="print"/>
            <a:stretch>
              <a:fillRect/>
            </a:stretch>
          </p:blipFill>
          <p:spPr>
            <a:xfrm>
              <a:off x="5757670" y="1492437"/>
              <a:ext cx="746908" cy="472309"/>
            </a:xfrm>
            <a:prstGeom prst="rect">
              <a:avLst/>
            </a:prstGeom>
          </p:spPr>
        </p:pic>
      </p:grpSp>
      <p:pic>
        <p:nvPicPr>
          <p:cNvPr id="48" name="图片 47"/>
          <p:cNvPicPr>
            <a:picLocks noChangeAspect="1"/>
          </p:cNvPicPr>
          <p:nvPr/>
        </p:nvPicPr>
        <p:blipFill rotWithShape="1">
          <a:blip r:embed="rId10" cstate="print">
            <a:extLst>
              <a:ext uri="{28A0092B-C50C-407E-A947-70E740481C1C}">
                <a14:useLocalDpi xmlns:a14="http://schemas.microsoft.com/office/drawing/2010/main" val="0"/>
              </a:ext>
            </a:extLst>
          </a:blip>
          <a:srcRect l="28072" r="45852"/>
          <a:stretch>
            <a:fillRect/>
          </a:stretch>
        </p:blipFill>
        <p:spPr>
          <a:xfrm>
            <a:off x="4007768" y="2528336"/>
            <a:ext cx="483059" cy="900664"/>
          </a:xfrm>
          <a:prstGeom prst="rect">
            <a:avLst/>
          </a:prstGeom>
        </p:spPr>
      </p:pic>
      <p:sp>
        <p:nvSpPr>
          <p:cNvPr id="51" name="AutoShape 4"/>
          <p:cNvSpPr>
            <a:spLocks noChangeArrowheads="1"/>
          </p:cNvSpPr>
          <p:nvPr/>
        </p:nvSpPr>
        <p:spPr bwMode="gray">
          <a:xfrm>
            <a:off x="693418" y="3717777"/>
            <a:ext cx="11121727" cy="1151700"/>
          </a:xfrm>
          <a:prstGeom prst="roundRect">
            <a:avLst>
              <a:gd name="adj" fmla="val 11153"/>
            </a:avLst>
          </a:prstGeom>
          <a:solidFill>
            <a:schemeClr val="bg1">
              <a:lumMod val="95000"/>
            </a:schemeClr>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endParaRPr lang="zh-CN" altLang="zh-CN" sz="1600" kern="0" dirty="0">
              <a:solidFill>
                <a:srgbClr val="000000"/>
              </a:solidFill>
              <a:latin typeface="Calibri" pitchFamily="34" charset="0"/>
              <a:ea typeface="华文细黑"/>
              <a:cs typeface="Arial" pitchFamily="34" charset="0"/>
            </a:endParaRPr>
          </a:p>
        </p:txBody>
      </p:sp>
      <p:sp>
        <p:nvSpPr>
          <p:cNvPr id="52" name="AutoShape 5"/>
          <p:cNvSpPr>
            <a:spLocks noChangeArrowheads="1"/>
          </p:cNvSpPr>
          <p:nvPr/>
        </p:nvSpPr>
        <p:spPr bwMode="gray">
          <a:xfrm>
            <a:off x="767408" y="3933056"/>
            <a:ext cx="1728192" cy="863775"/>
          </a:xfrm>
          <a:prstGeom prst="homePlate">
            <a:avLst>
              <a:gd name="adj" fmla="val 28127"/>
            </a:avLst>
          </a:prstGeom>
          <a:solidFill>
            <a:srgbClr val="006835"/>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r>
              <a:rPr lang="en-US" altLang="zh-CN" sz="2000" b="1" kern="0" dirty="0" smtClean="0">
                <a:solidFill>
                  <a:schemeClr val="bg1"/>
                </a:solidFill>
                <a:latin typeface="Avenir Black"/>
                <a:ea typeface="微软雅黑" pitchFamily="34" charset="-122"/>
                <a:cs typeface="Avenir Black"/>
              </a:rPr>
              <a:t>3</a:t>
            </a:r>
          </a:p>
          <a:p>
            <a:pPr eaLnBrk="0" hangingPunct="0">
              <a:lnSpc>
                <a:spcPct val="90000"/>
              </a:lnSpc>
              <a:buClr>
                <a:srgbClr val="990000"/>
              </a:buClr>
              <a:buSzPct val="60000"/>
              <a:defRPr/>
            </a:pPr>
            <a:r>
              <a:rPr lang="en-US" sz="1400" b="1" kern="0" dirty="0" smtClean="0">
                <a:solidFill>
                  <a:schemeClr val="bg1"/>
                </a:solidFill>
                <a:latin typeface="Avenir Black"/>
                <a:ea typeface="微软雅黑" pitchFamily="34" charset="-122"/>
                <a:cs typeface="Avenir Black"/>
              </a:rPr>
              <a:t>STOCK &amp; SERVICE &amp; SPARES</a:t>
            </a:r>
            <a:endParaRPr lang="en-US" sz="1400" b="1" kern="0" dirty="0">
              <a:solidFill>
                <a:schemeClr val="bg1"/>
              </a:solidFill>
              <a:latin typeface="Avenir Black"/>
              <a:ea typeface="微软雅黑" pitchFamily="34" charset="-122"/>
              <a:cs typeface="Avenir Black"/>
            </a:endParaRPr>
          </a:p>
        </p:txBody>
      </p:sp>
      <p:sp>
        <p:nvSpPr>
          <p:cNvPr id="59" name="AutoShape 4"/>
          <p:cNvSpPr>
            <a:spLocks noChangeArrowheads="1"/>
          </p:cNvSpPr>
          <p:nvPr/>
        </p:nvSpPr>
        <p:spPr bwMode="gray">
          <a:xfrm>
            <a:off x="695400" y="5013617"/>
            <a:ext cx="11118203" cy="1151700"/>
          </a:xfrm>
          <a:prstGeom prst="roundRect">
            <a:avLst>
              <a:gd name="adj" fmla="val 11153"/>
            </a:avLst>
          </a:prstGeom>
          <a:solidFill>
            <a:schemeClr val="bg1">
              <a:lumMod val="95000"/>
            </a:schemeClr>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endParaRPr lang="zh-CN" altLang="zh-CN" sz="1600" kern="0" dirty="0">
              <a:solidFill>
                <a:srgbClr val="000000"/>
              </a:solidFill>
              <a:latin typeface="Calibri" pitchFamily="34" charset="0"/>
              <a:ea typeface="华文细黑"/>
              <a:cs typeface="Arial" pitchFamily="34" charset="0"/>
            </a:endParaRPr>
          </a:p>
        </p:txBody>
      </p:sp>
      <p:sp>
        <p:nvSpPr>
          <p:cNvPr id="64" name="AutoShape 5"/>
          <p:cNvSpPr>
            <a:spLocks noChangeArrowheads="1"/>
          </p:cNvSpPr>
          <p:nvPr/>
        </p:nvSpPr>
        <p:spPr bwMode="gray">
          <a:xfrm>
            <a:off x="787096" y="5142286"/>
            <a:ext cx="1708504" cy="863775"/>
          </a:xfrm>
          <a:prstGeom prst="homePlate">
            <a:avLst>
              <a:gd name="adj" fmla="val 28127"/>
            </a:avLst>
          </a:prstGeom>
          <a:solidFill>
            <a:srgbClr val="006835"/>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r>
              <a:rPr lang="en-US" altLang="zh-CN" sz="2000" b="1" kern="0" dirty="0" smtClean="0">
                <a:solidFill>
                  <a:schemeClr val="bg1"/>
                </a:solidFill>
                <a:latin typeface="Avenir Black"/>
                <a:ea typeface="微软雅黑" pitchFamily="34" charset="-122"/>
                <a:cs typeface="Avenir Black"/>
              </a:rPr>
              <a:t>4</a:t>
            </a:r>
          </a:p>
          <a:p>
            <a:pPr eaLnBrk="0" hangingPunct="0">
              <a:lnSpc>
                <a:spcPct val="90000"/>
              </a:lnSpc>
              <a:buClr>
                <a:srgbClr val="990000"/>
              </a:buClr>
              <a:buSzPct val="60000"/>
              <a:defRPr/>
            </a:pPr>
            <a:r>
              <a:rPr lang="en-US" sz="1400" b="1" kern="0" dirty="0" smtClean="0">
                <a:solidFill>
                  <a:schemeClr val="bg1"/>
                </a:solidFill>
                <a:latin typeface="Avenir Black"/>
                <a:ea typeface="微软雅黑" pitchFamily="34" charset="-122"/>
                <a:cs typeface="Avenir Black"/>
                <a:sym typeface="+mn-ea"/>
              </a:rPr>
              <a:t>SUPPORT &amp; FUTURE PROOF</a:t>
            </a:r>
            <a:endParaRPr lang="en-US" sz="1400" b="1" kern="0" dirty="0" smtClean="0">
              <a:solidFill>
                <a:schemeClr val="bg1"/>
              </a:solidFill>
              <a:latin typeface="Avenir Black"/>
              <a:ea typeface="微软雅黑" pitchFamily="34" charset="-122"/>
              <a:cs typeface="Avenir Black"/>
            </a:endParaRPr>
          </a:p>
        </p:txBody>
      </p:sp>
      <p:pic>
        <p:nvPicPr>
          <p:cNvPr id="82" name="图片 81"/>
          <p:cNvPicPr>
            <a:picLocks noChangeAspect="1"/>
          </p:cNvPicPr>
          <p:nvPr/>
        </p:nvPicPr>
        <p:blipFill>
          <a:blip r:embed="rId11" cstate="print"/>
          <a:stretch>
            <a:fillRect/>
          </a:stretch>
        </p:blipFill>
        <p:spPr>
          <a:xfrm>
            <a:off x="2711624" y="5085184"/>
            <a:ext cx="882470" cy="1015261"/>
          </a:xfrm>
          <a:prstGeom prst="rect">
            <a:avLst/>
          </a:prstGeom>
        </p:spPr>
      </p:pic>
      <p:sp>
        <p:nvSpPr>
          <p:cNvPr id="86" name="TextBox 6"/>
          <p:cNvSpPr txBox="1"/>
          <p:nvPr/>
        </p:nvSpPr>
        <p:spPr>
          <a:xfrm>
            <a:off x="2207568" y="5983921"/>
            <a:ext cx="2765471" cy="276999"/>
          </a:xfrm>
          <a:prstGeom prst="rect">
            <a:avLst/>
          </a:prstGeom>
          <a:noFill/>
        </p:spPr>
        <p:txBody>
          <a:bodyPr wrap="square" rtlCol="0">
            <a:spAutoFit/>
          </a:bodyPr>
          <a:lstStyle/>
          <a:p>
            <a:pPr>
              <a:defRPr/>
            </a:pPr>
            <a:r>
              <a:rPr lang="en-US" altLang="zh-CN" sz="1200" kern="0" noProof="0" dirty="0" smtClean="0">
                <a:ln>
                  <a:noFill/>
                </a:ln>
                <a:uLnTx/>
                <a:uFillTx/>
                <a:latin typeface="Avenir Black"/>
                <a:ea typeface="微软雅黑" pitchFamily="34" charset="-122"/>
                <a:cs typeface="Avenir Black"/>
                <a:sym typeface="+mn-ea"/>
              </a:rPr>
              <a:t>Bidirectional storage power supply</a:t>
            </a:r>
            <a:endParaRPr lang="zh-CN" altLang="en-US" sz="1200" kern="0" dirty="0">
              <a:latin typeface="Avenir Black"/>
              <a:ea typeface="微软雅黑" pitchFamily="34" charset="-122"/>
              <a:cs typeface="Avenir Black"/>
            </a:endParaRPr>
          </a:p>
        </p:txBody>
      </p:sp>
      <p:pic>
        <p:nvPicPr>
          <p:cNvPr id="100" name="图片 99"/>
          <p:cNvPicPr>
            <a:picLocks noChangeAspect="1"/>
          </p:cNvPicPr>
          <p:nvPr/>
        </p:nvPicPr>
        <p:blipFill rotWithShape="1">
          <a:blip r:embed="rId12" cstate="print">
            <a:extLst>
              <a:ext uri="{28A0092B-C50C-407E-A947-70E740481C1C}">
                <a14:useLocalDpi xmlns:a14="http://schemas.microsoft.com/office/drawing/2010/main" val="0"/>
              </a:ext>
            </a:extLst>
          </a:blip>
          <a:srcRect l="77759" r="9248"/>
          <a:stretch>
            <a:fillRect/>
          </a:stretch>
        </p:blipFill>
        <p:spPr>
          <a:xfrm>
            <a:off x="5357097" y="2492896"/>
            <a:ext cx="378863" cy="936104"/>
          </a:xfrm>
          <a:prstGeom prst="rect">
            <a:avLst/>
          </a:prstGeom>
        </p:spPr>
      </p:pic>
      <p:pic>
        <p:nvPicPr>
          <p:cNvPr id="101" name="图片 100"/>
          <p:cNvPicPr>
            <a:picLocks noChangeAspect="1"/>
          </p:cNvPicPr>
          <p:nvPr/>
        </p:nvPicPr>
        <p:blipFill>
          <a:blip r:embed="rId13" cstate="print"/>
          <a:stretch>
            <a:fillRect/>
          </a:stretch>
        </p:blipFill>
        <p:spPr>
          <a:xfrm>
            <a:off x="4799856" y="2869862"/>
            <a:ext cx="480375" cy="151907"/>
          </a:xfrm>
          <a:prstGeom prst="rect">
            <a:avLst/>
          </a:prstGeom>
        </p:spPr>
      </p:pic>
      <p:pic>
        <p:nvPicPr>
          <p:cNvPr id="102" name="图片 101"/>
          <p:cNvPicPr>
            <a:picLocks noChangeAspect="1"/>
          </p:cNvPicPr>
          <p:nvPr/>
        </p:nvPicPr>
        <p:blipFill>
          <a:blip r:embed="rId14" cstate="print"/>
          <a:stretch>
            <a:fillRect/>
          </a:stretch>
        </p:blipFill>
        <p:spPr>
          <a:xfrm>
            <a:off x="4826693" y="3179810"/>
            <a:ext cx="434858" cy="177182"/>
          </a:xfrm>
          <a:prstGeom prst="rect">
            <a:avLst/>
          </a:prstGeom>
        </p:spPr>
      </p:pic>
      <p:pic>
        <p:nvPicPr>
          <p:cNvPr id="143" name="图片 142"/>
          <p:cNvPicPr>
            <a:picLocks noChangeAspect="1"/>
          </p:cNvPicPr>
          <p:nvPr/>
        </p:nvPicPr>
        <p:blipFill>
          <a:blip r:embed="rId15" cstate="print"/>
          <a:stretch>
            <a:fillRect/>
          </a:stretch>
        </p:blipFill>
        <p:spPr>
          <a:xfrm>
            <a:off x="6023992" y="5082787"/>
            <a:ext cx="880951" cy="938501"/>
          </a:xfrm>
          <a:prstGeom prst="rect">
            <a:avLst/>
          </a:prstGeom>
          <a:ln>
            <a:noFill/>
          </a:ln>
          <a:effectLst/>
        </p:spPr>
      </p:pic>
      <p:sp>
        <p:nvSpPr>
          <p:cNvPr id="2" name="Tekstvak 1"/>
          <p:cNvSpPr txBox="1"/>
          <p:nvPr/>
        </p:nvSpPr>
        <p:spPr>
          <a:xfrm>
            <a:off x="6751638" y="1196752"/>
            <a:ext cx="4960986" cy="923330"/>
          </a:xfrm>
          <a:prstGeom prst="rect">
            <a:avLst/>
          </a:prstGeom>
          <a:noFill/>
        </p:spPr>
        <p:txBody>
          <a:bodyPr wrap="square" rtlCol="0">
            <a:spAutoFit/>
          </a:bodyPr>
          <a:lstStyle/>
          <a:p>
            <a:r>
              <a:rPr lang="nl-NL" dirty="0" smtClean="0">
                <a:latin typeface="Avenir Book"/>
                <a:cs typeface="Avenir Book"/>
              </a:rPr>
              <a:t>Modular UPS means easy </a:t>
            </a:r>
            <a:r>
              <a:rPr lang="nl-NL" dirty="0" err="1" smtClean="0">
                <a:latin typeface="Avenir Book"/>
                <a:cs typeface="Avenir Book"/>
              </a:rPr>
              <a:t>configuration</a:t>
            </a:r>
            <a:r>
              <a:rPr lang="nl-NL" dirty="0" smtClean="0">
                <a:latin typeface="Avenir Book"/>
                <a:cs typeface="Avenir Book"/>
              </a:rPr>
              <a:t>, flexibility </a:t>
            </a:r>
            <a:r>
              <a:rPr lang="nl-NL" dirty="0" err="1" smtClean="0">
                <a:latin typeface="Avenir Book"/>
                <a:cs typeface="Avenir Book"/>
              </a:rPr>
              <a:t>and</a:t>
            </a:r>
            <a:r>
              <a:rPr lang="nl-NL" dirty="0" smtClean="0">
                <a:latin typeface="Avenir Book"/>
                <a:cs typeface="Avenir Book"/>
              </a:rPr>
              <a:t> </a:t>
            </a:r>
            <a:r>
              <a:rPr lang="nl-NL" dirty="0" err="1" smtClean="0">
                <a:latin typeface="Avenir Book"/>
                <a:cs typeface="Avenir Book"/>
              </a:rPr>
              <a:t>installation</a:t>
            </a:r>
            <a:r>
              <a:rPr lang="nl-NL" dirty="0" smtClean="0">
                <a:latin typeface="Avenir Book"/>
                <a:cs typeface="Avenir Book"/>
              </a:rPr>
              <a:t>. </a:t>
            </a:r>
            <a:endParaRPr lang="nl-NL" dirty="0">
              <a:latin typeface="Avenir Book"/>
              <a:cs typeface="Avenir Book"/>
            </a:endParaRPr>
          </a:p>
          <a:p>
            <a:r>
              <a:rPr lang="nl-NL" dirty="0" smtClean="0">
                <a:latin typeface="Avenir Book"/>
                <a:cs typeface="Avenir Book"/>
              </a:rPr>
              <a:t>Modular UPS is a premium product</a:t>
            </a:r>
            <a:endParaRPr lang="nl-NL" dirty="0">
              <a:latin typeface="Avenir Book"/>
              <a:cs typeface="Avenir Book"/>
            </a:endParaRPr>
          </a:p>
        </p:txBody>
      </p:sp>
      <p:sp>
        <p:nvSpPr>
          <p:cNvPr id="60" name="TextBox 58"/>
          <p:cNvSpPr txBox="1"/>
          <p:nvPr/>
        </p:nvSpPr>
        <p:spPr bwMode="auto">
          <a:xfrm>
            <a:off x="3610231" y="5723448"/>
            <a:ext cx="1383551" cy="253819"/>
          </a:xfrm>
          <a:prstGeom prst="rect">
            <a:avLst/>
          </a:prstGeom>
          <a:noFill/>
        </p:spPr>
        <p:txBody>
          <a:bodyPr wrap="none" lIns="68484" tIns="34242" rIns="68484" bIns="34242">
            <a:spAutoFit/>
          </a:bodyPr>
          <a:lstStyle/>
          <a:p>
            <a:pPr algn="l">
              <a:defRPr/>
            </a:pPr>
            <a:r>
              <a:rPr lang="en-US" altLang="zh-CN" sz="1200" dirty="0" smtClean="0">
                <a:solidFill>
                  <a:srgbClr val="000000"/>
                </a:solidFill>
                <a:latin typeface="Avenir Black"/>
                <a:ea typeface="微软雅黑" pitchFamily="34" charset="-122"/>
                <a:cs typeface="Avenir Black"/>
                <a:sym typeface="+mn-ea"/>
              </a:rPr>
              <a:t>DC Fast-chargers</a:t>
            </a:r>
            <a:endParaRPr lang="zh-CN" altLang="en-US" sz="1200" dirty="0">
              <a:solidFill>
                <a:srgbClr val="000000"/>
              </a:solidFill>
              <a:latin typeface="Avenir Black"/>
              <a:ea typeface="微软雅黑" pitchFamily="34" charset="-122"/>
              <a:cs typeface="Avenir Black"/>
              <a:sym typeface="+mn-ea"/>
            </a:endParaRPr>
          </a:p>
        </p:txBody>
      </p:sp>
      <p:pic>
        <p:nvPicPr>
          <p:cNvPr id="85" name="图片 84"/>
          <p:cNvPicPr>
            <a:picLocks noChangeAspect="1"/>
          </p:cNvPicPr>
          <p:nvPr/>
        </p:nvPicPr>
        <p:blipFill rotWithShape="1">
          <a:blip r:embed="rId16" cstate="print"/>
          <a:srcRect l="26652" r="19006"/>
          <a:stretch/>
        </p:blipFill>
        <p:spPr>
          <a:xfrm>
            <a:off x="3647728" y="5157192"/>
            <a:ext cx="1159520" cy="571259"/>
          </a:xfrm>
          <a:prstGeom prst="rect">
            <a:avLst/>
          </a:prstGeom>
        </p:spPr>
      </p:pic>
      <p:sp>
        <p:nvSpPr>
          <p:cNvPr id="67" name="TextBox 59"/>
          <p:cNvSpPr txBox="1"/>
          <p:nvPr/>
        </p:nvSpPr>
        <p:spPr bwMode="auto">
          <a:xfrm>
            <a:off x="4943872" y="6021288"/>
            <a:ext cx="1580217" cy="253819"/>
          </a:xfrm>
          <a:prstGeom prst="rect">
            <a:avLst/>
          </a:prstGeom>
          <a:noFill/>
        </p:spPr>
        <p:txBody>
          <a:bodyPr wrap="none" lIns="68484" tIns="34242" rIns="68484" bIns="34242">
            <a:spAutoFit/>
          </a:bodyPr>
          <a:lstStyle/>
          <a:p>
            <a:pPr>
              <a:defRPr/>
            </a:pPr>
            <a:r>
              <a:rPr lang="en-US" altLang="zh-CN" sz="1200" kern="0" dirty="0" smtClean="0">
                <a:latin typeface="Avenir Black"/>
                <a:ea typeface="微软雅黑" pitchFamily="34" charset="-122"/>
                <a:cs typeface="Avenir Black"/>
              </a:rPr>
              <a:t>AC </a:t>
            </a:r>
            <a:r>
              <a:rPr lang="en-US" altLang="zh-CN" sz="1200" kern="0" dirty="0">
                <a:latin typeface="Avenir Black"/>
                <a:ea typeface="微软雅黑" pitchFamily="34" charset="-122"/>
                <a:cs typeface="Avenir Black"/>
              </a:rPr>
              <a:t>charging </a:t>
            </a:r>
            <a:r>
              <a:rPr lang="en-US" altLang="zh-CN" sz="1200" kern="0" dirty="0" smtClean="0">
                <a:latin typeface="Avenir Black"/>
                <a:ea typeface="微软雅黑" pitchFamily="34" charset="-122"/>
                <a:cs typeface="Avenir Black"/>
              </a:rPr>
              <a:t>station</a:t>
            </a:r>
            <a:endParaRPr lang="zh-CN" altLang="en-US" sz="1200" dirty="0">
              <a:solidFill>
                <a:srgbClr val="000000"/>
              </a:solidFill>
              <a:latin typeface="Avenir Black"/>
              <a:ea typeface="微软雅黑" pitchFamily="34" charset="-122"/>
              <a:cs typeface="Avenir Black"/>
            </a:endParaRPr>
          </a:p>
        </p:txBody>
      </p:sp>
      <p:grpSp>
        <p:nvGrpSpPr>
          <p:cNvPr id="144" name="组合 46"/>
          <p:cNvGrpSpPr/>
          <p:nvPr/>
        </p:nvGrpSpPr>
        <p:grpSpPr>
          <a:xfrm>
            <a:off x="5015880" y="5085184"/>
            <a:ext cx="951659" cy="868456"/>
            <a:chOff x="5048889" y="4936808"/>
            <a:chExt cx="951659" cy="940464"/>
          </a:xfrm>
        </p:grpSpPr>
        <p:pic>
          <p:nvPicPr>
            <p:cNvPr id="145" name="Picture 2" descr="E:\Leon\WORK\2015\先控-充电桩\RENDER\015.jpg"/>
            <p:cNvPicPr>
              <a:picLocks noChangeAspect="1" noChangeArrowheads="1"/>
            </p:cNvPicPr>
            <p:nvPr/>
          </p:nvPicPr>
          <p:blipFill>
            <a:blip r:embed="rId17" cstate="print"/>
            <a:stretch>
              <a:fillRect/>
            </a:stretch>
          </p:blipFill>
          <p:spPr bwMode="auto">
            <a:xfrm>
              <a:off x="5048889" y="4941168"/>
              <a:ext cx="399039" cy="936104"/>
            </a:xfrm>
            <a:prstGeom prst="rect">
              <a:avLst/>
            </a:prstGeom>
            <a:noFill/>
          </p:spPr>
        </p:pic>
        <p:pic>
          <p:nvPicPr>
            <p:cNvPr id="146" name="图片 145" descr="壁挂式竖图.jpg"/>
            <p:cNvPicPr>
              <a:picLocks noChangeAspect="1"/>
            </p:cNvPicPr>
            <p:nvPr/>
          </p:nvPicPr>
          <p:blipFill>
            <a:blip r:embed="rId18" cstate="print"/>
            <a:stretch>
              <a:fillRect/>
            </a:stretch>
          </p:blipFill>
          <p:spPr>
            <a:xfrm>
              <a:off x="5519936" y="4936808"/>
              <a:ext cx="480612" cy="940463"/>
            </a:xfrm>
            <a:prstGeom prst="rect">
              <a:avLst/>
            </a:prstGeom>
          </p:spPr>
        </p:pic>
      </p:grpSp>
      <p:sp>
        <p:nvSpPr>
          <p:cNvPr id="148" name="Tekstvak 147"/>
          <p:cNvSpPr txBox="1"/>
          <p:nvPr/>
        </p:nvSpPr>
        <p:spPr>
          <a:xfrm>
            <a:off x="6888088" y="2492896"/>
            <a:ext cx="4960986" cy="646331"/>
          </a:xfrm>
          <a:prstGeom prst="rect">
            <a:avLst/>
          </a:prstGeom>
          <a:noFill/>
        </p:spPr>
        <p:txBody>
          <a:bodyPr wrap="square" rtlCol="0">
            <a:spAutoFit/>
          </a:bodyPr>
          <a:lstStyle/>
          <a:p>
            <a:r>
              <a:rPr lang="nl-NL" dirty="0" smtClean="0">
                <a:latin typeface="Avenir Book"/>
                <a:cs typeface="Avenir Book"/>
              </a:rPr>
              <a:t>Pan-European </a:t>
            </a:r>
            <a:r>
              <a:rPr lang="nl-NL" dirty="0" err="1" smtClean="0">
                <a:latin typeface="Avenir Book"/>
                <a:cs typeface="Avenir Book"/>
              </a:rPr>
              <a:t>fixed</a:t>
            </a:r>
            <a:r>
              <a:rPr lang="nl-NL" dirty="0" smtClean="0">
                <a:latin typeface="Avenir Book"/>
                <a:cs typeface="Avenir Book"/>
              </a:rPr>
              <a:t> 3-TIER </a:t>
            </a:r>
            <a:r>
              <a:rPr lang="nl-NL" dirty="0" err="1" smtClean="0">
                <a:latin typeface="Avenir Book"/>
                <a:cs typeface="Avenir Book"/>
              </a:rPr>
              <a:t>price</a:t>
            </a:r>
            <a:r>
              <a:rPr lang="nl-NL" dirty="0" smtClean="0">
                <a:latin typeface="Avenir Book"/>
                <a:cs typeface="Avenir Book"/>
              </a:rPr>
              <a:t> </a:t>
            </a:r>
            <a:r>
              <a:rPr lang="nl-NL" dirty="0" err="1" smtClean="0">
                <a:latin typeface="Avenir Book"/>
                <a:cs typeface="Avenir Book"/>
              </a:rPr>
              <a:t>strategy</a:t>
            </a:r>
            <a:r>
              <a:rPr lang="nl-NL" dirty="0" smtClean="0">
                <a:latin typeface="Avenir Book"/>
                <a:cs typeface="Avenir Book"/>
              </a:rPr>
              <a:t>.</a:t>
            </a:r>
          </a:p>
          <a:p>
            <a:r>
              <a:rPr lang="nl-NL" dirty="0" err="1" smtClean="0">
                <a:latin typeface="Avenir Book"/>
                <a:cs typeface="Avenir Book"/>
              </a:rPr>
              <a:t>Distributor</a:t>
            </a:r>
            <a:r>
              <a:rPr lang="nl-NL" dirty="0" smtClean="0">
                <a:latin typeface="Avenir Book"/>
                <a:cs typeface="Avenir Book"/>
              </a:rPr>
              <a:t> – </a:t>
            </a:r>
            <a:r>
              <a:rPr lang="nl-NL" dirty="0" err="1" smtClean="0">
                <a:latin typeface="Avenir Book"/>
                <a:cs typeface="Avenir Book"/>
              </a:rPr>
              <a:t>Reseller</a:t>
            </a:r>
            <a:r>
              <a:rPr lang="nl-NL" dirty="0" smtClean="0">
                <a:latin typeface="Avenir Book"/>
                <a:cs typeface="Avenir Book"/>
              </a:rPr>
              <a:t> - </a:t>
            </a:r>
            <a:r>
              <a:rPr lang="nl-NL" dirty="0" err="1" smtClean="0">
                <a:latin typeface="Avenir Book"/>
                <a:cs typeface="Avenir Book"/>
              </a:rPr>
              <a:t>Enduser</a:t>
            </a:r>
            <a:endParaRPr lang="nl-NL" dirty="0">
              <a:latin typeface="Avenir Book"/>
              <a:cs typeface="Avenir Book"/>
            </a:endParaRPr>
          </a:p>
        </p:txBody>
      </p:sp>
      <p:sp>
        <p:nvSpPr>
          <p:cNvPr id="149" name="Tekstvak 148"/>
          <p:cNvSpPr txBox="1"/>
          <p:nvPr/>
        </p:nvSpPr>
        <p:spPr>
          <a:xfrm>
            <a:off x="6775946" y="3717032"/>
            <a:ext cx="4960986" cy="1200329"/>
          </a:xfrm>
          <a:prstGeom prst="rect">
            <a:avLst/>
          </a:prstGeom>
          <a:noFill/>
        </p:spPr>
        <p:txBody>
          <a:bodyPr wrap="square" rtlCol="0">
            <a:spAutoFit/>
          </a:bodyPr>
          <a:lstStyle/>
          <a:p>
            <a:r>
              <a:rPr lang="nl-NL" dirty="0" smtClean="0">
                <a:latin typeface="Avenir Book"/>
                <a:cs typeface="Avenir Book"/>
              </a:rPr>
              <a:t>No special </a:t>
            </a:r>
            <a:r>
              <a:rPr lang="nl-NL" dirty="0" err="1" smtClean="0">
                <a:latin typeface="Avenir Book"/>
                <a:cs typeface="Avenir Book"/>
              </a:rPr>
              <a:t>spare</a:t>
            </a:r>
            <a:r>
              <a:rPr lang="nl-NL" dirty="0" smtClean="0">
                <a:latin typeface="Avenir Book"/>
                <a:cs typeface="Avenir Book"/>
              </a:rPr>
              <a:t> </a:t>
            </a:r>
            <a:r>
              <a:rPr lang="nl-NL" dirty="0" err="1" smtClean="0">
                <a:latin typeface="Avenir Book"/>
                <a:cs typeface="Avenir Book"/>
              </a:rPr>
              <a:t>parts</a:t>
            </a:r>
            <a:r>
              <a:rPr lang="nl-NL" dirty="0" smtClean="0">
                <a:latin typeface="Avenir Book"/>
                <a:cs typeface="Avenir Book"/>
              </a:rPr>
              <a:t> </a:t>
            </a:r>
            <a:r>
              <a:rPr lang="nl-NL" dirty="0" err="1" smtClean="0">
                <a:latin typeface="Avenir Book"/>
                <a:cs typeface="Avenir Book"/>
              </a:rPr>
              <a:t>needed</a:t>
            </a:r>
            <a:r>
              <a:rPr lang="nl-NL" dirty="0" smtClean="0">
                <a:latin typeface="Avenir Book"/>
                <a:cs typeface="Avenir Book"/>
              </a:rPr>
              <a:t>!</a:t>
            </a:r>
          </a:p>
          <a:p>
            <a:r>
              <a:rPr lang="nl-NL" dirty="0" err="1" smtClean="0">
                <a:latin typeface="Avenir Book"/>
                <a:cs typeface="Avenir Book"/>
              </a:rPr>
              <a:t>Every</a:t>
            </a:r>
            <a:r>
              <a:rPr lang="nl-NL" dirty="0" smtClean="0">
                <a:latin typeface="Avenir Book"/>
                <a:cs typeface="Avenir Book"/>
              </a:rPr>
              <a:t> </a:t>
            </a:r>
            <a:r>
              <a:rPr lang="nl-NL" dirty="0" err="1" smtClean="0">
                <a:latin typeface="Avenir Book"/>
                <a:cs typeface="Avenir Book"/>
              </a:rPr>
              <a:t>electronic</a:t>
            </a:r>
            <a:r>
              <a:rPr lang="nl-NL" dirty="0" smtClean="0">
                <a:latin typeface="Avenir Book"/>
                <a:cs typeface="Avenir Book"/>
              </a:rPr>
              <a:t> part is a hot-</a:t>
            </a:r>
            <a:r>
              <a:rPr lang="nl-NL" dirty="0" err="1" smtClean="0">
                <a:latin typeface="Avenir Book"/>
                <a:cs typeface="Avenir Book"/>
              </a:rPr>
              <a:t>swappable</a:t>
            </a:r>
            <a:r>
              <a:rPr lang="nl-NL" dirty="0" smtClean="0">
                <a:latin typeface="Avenir Book"/>
                <a:cs typeface="Avenir Book"/>
              </a:rPr>
              <a:t> </a:t>
            </a:r>
            <a:r>
              <a:rPr lang="nl-NL" dirty="0" err="1" smtClean="0">
                <a:latin typeface="Avenir Book"/>
                <a:cs typeface="Avenir Book"/>
              </a:rPr>
              <a:t>standardized</a:t>
            </a:r>
            <a:r>
              <a:rPr lang="nl-NL" dirty="0" smtClean="0">
                <a:latin typeface="Avenir Book"/>
                <a:cs typeface="Avenir Book"/>
              </a:rPr>
              <a:t> module.</a:t>
            </a:r>
          </a:p>
          <a:p>
            <a:r>
              <a:rPr lang="nl-NL" dirty="0" err="1" smtClean="0">
                <a:latin typeface="Avenir Book"/>
                <a:cs typeface="Avenir Book"/>
              </a:rPr>
              <a:t>Fixed</a:t>
            </a:r>
            <a:r>
              <a:rPr lang="nl-NL" dirty="0" smtClean="0">
                <a:latin typeface="Avenir Book"/>
                <a:cs typeface="Avenir Book"/>
              </a:rPr>
              <a:t> warranty fee </a:t>
            </a:r>
            <a:r>
              <a:rPr lang="nl-NL" dirty="0" err="1" smtClean="0">
                <a:latin typeface="Avenir Book"/>
                <a:cs typeface="Avenir Book"/>
              </a:rPr>
              <a:t>for</a:t>
            </a:r>
            <a:r>
              <a:rPr lang="nl-NL" dirty="0" smtClean="0">
                <a:latin typeface="Avenir Book"/>
                <a:cs typeface="Avenir Book"/>
              </a:rPr>
              <a:t> up </a:t>
            </a:r>
            <a:r>
              <a:rPr lang="nl-NL" dirty="0" err="1" smtClean="0">
                <a:latin typeface="Avenir Book"/>
                <a:cs typeface="Avenir Book"/>
              </a:rPr>
              <a:t>to</a:t>
            </a:r>
            <a:r>
              <a:rPr lang="nl-NL" dirty="0" smtClean="0">
                <a:latin typeface="Avenir Book"/>
                <a:cs typeface="Avenir Book"/>
              </a:rPr>
              <a:t> 10 </a:t>
            </a:r>
            <a:r>
              <a:rPr lang="nl-NL" dirty="0" err="1" smtClean="0">
                <a:latin typeface="Avenir Book"/>
                <a:cs typeface="Avenir Book"/>
              </a:rPr>
              <a:t>years</a:t>
            </a:r>
            <a:endParaRPr lang="nl-NL" dirty="0">
              <a:latin typeface="Avenir Book"/>
              <a:cs typeface="Avenir Book"/>
            </a:endParaRPr>
          </a:p>
        </p:txBody>
      </p:sp>
      <p:sp>
        <p:nvSpPr>
          <p:cNvPr id="150" name="Tekstvak 149"/>
          <p:cNvSpPr txBox="1"/>
          <p:nvPr/>
        </p:nvSpPr>
        <p:spPr>
          <a:xfrm>
            <a:off x="6888088" y="5157192"/>
            <a:ext cx="4960986" cy="923330"/>
          </a:xfrm>
          <a:prstGeom prst="rect">
            <a:avLst/>
          </a:prstGeom>
          <a:noFill/>
        </p:spPr>
        <p:txBody>
          <a:bodyPr wrap="square" rtlCol="0">
            <a:spAutoFit/>
          </a:bodyPr>
          <a:lstStyle/>
          <a:p>
            <a:r>
              <a:rPr lang="nl-NL" dirty="0" smtClean="0">
                <a:latin typeface="Avenir Book"/>
                <a:cs typeface="Avenir Book"/>
              </a:rPr>
              <a:t>Direct support </a:t>
            </a:r>
            <a:r>
              <a:rPr lang="nl-NL" dirty="0" err="1" smtClean="0">
                <a:latin typeface="Avenir Book"/>
                <a:cs typeface="Avenir Book"/>
              </a:rPr>
              <a:t>from</a:t>
            </a:r>
            <a:r>
              <a:rPr lang="nl-NL" dirty="0">
                <a:latin typeface="Avenir Book"/>
                <a:cs typeface="Avenir Book"/>
              </a:rPr>
              <a:t> </a:t>
            </a:r>
            <a:r>
              <a:rPr lang="nl-NL" dirty="0" smtClean="0">
                <a:latin typeface="Avenir Book"/>
                <a:cs typeface="Avenir Book"/>
              </a:rPr>
              <a:t>The Netherlands SCU team. Commercial </a:t>
            </a:r>
            <a:r>
              <a:rPr lang="nl-NL" dirty="0" err="1" smtClean="0">
                <a:latin typeface="Avenir Book"/>
                <a:cs typeface="Avenir Book"/>
              </a:rPr>
              <a:t>and</a:t>
            </a:r>
            <a:r>
              <a:rPr lang="nl-NL" dirty="0" smtClean="0">
                <a:latin typeface="Avenir Book"/>
                <a:cs typeface="Avenir Book"/>
              </a:rPr>
              <a:t> </a:t>
            </a:r>
            <a:r>
              <a:rPr lang="nl-NL" dirty="0" err="1" smtClean="0">
                <a:latin typeface="Avenir Book"/>
                <a:cs typeface="Avenir Book"/>
              </a:rPr>
              <a:t>technical</a:t>
            </a:r>
            <a:endParaRPr lang="nl-NL" dirty="0">
              <a:latin typeface="Avenir Book"/>
              <a:cs typeface="Avenir Book"/>
            </a:endParaRPr>
          </a:p>
          <a:p>
            <a:r>
              <a:rPr lang="nl-NL" dirty="0" smtClean="0">
                <a:latin typeface="Avenir Book"/>
                <a:cs typeface="Avenir Book"/>
              </a:rPr>
              <a:t>Full </a:t>
            </a:r>
            <a:r>
              <a:rPr lang="nl-NL" dirty="0" err="1" smtClean="0">
                <a:latin typeface="Avenir Book"/>
                <a:cs typeface="Avenir Book"/>
              </a:rPr>
              <a:t>inverter</a:t>
            </a:r>
            <a:r>
              <a:rPr lang="nl-NL" dirty="0" smtClean="0">
                <a:latin typeface="Avenir Book"/>
                <a:cs typeface="Avenir Book"/>
              </a:rPr>
              <a:t> </a:t>
            </a:r>
            <a:r>
              <a:rPr lang="nl-NL" dirty="0" err="1" smtClean="0">
                <a:latin typeface="Avenir Book"/>
                <a:cs typeface="Avenir Book"/>
              </a:rPr>
              <a:t>based</a:t>
            </a:r>
            <a:r>
              <a:rPr lang="nl-NL" dirty="0" smtClean="0">
                <a:latin typeface="Avenir Book"/>
                <a:cs typeface="Avenir Book"/>
              </a:rPr>
              <a:t> product range.</a:t>
            </a:r>
            <a:endParaRPr lang="nl-NL" dirty="0">
              <a:latin typeface="Avenir Book"/>
              <a:cs typeface="Avenir Book"/>
            </a:endParaRPr>
          </a:p>
        </p:txBody>
      </p:sp>
    </p:spTree>
    <p:extLst>
      <p:ext uri="{BB962C8B-B14F-4D97-AF65-F5344CB8AC3E}">
        <p14:creationId xmlns:p14="http://schemas.microsoft.com/office/powerpoint/2010/main" val="39150708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标题 76"/>
          <p:cNvSpPr>
            <a:spLocks noGrp="1"/>
          </p:cNvSpPr>
          <p:nvPr>
            <p:ph type="title"/>
          </p:nvPr>
        </p:nvSpPr>
        <p:spPr>
          <a:xfrm>
            <a:off x="527578" y="483146"/>
            <a:ext cx="10176934" cy="745590"/>
          </a:xfrm>
        </p:spPr>
        <p:txBody>
          <a:bodyPr>
            <a:noAutofit/>
          </a:bodyPr>
          <a:lstStyle/>
          <a:p>
            <a:pPr eaLnBrk="0" fontAlgn="base" hangingPunct="0">
              <a:lnSpc>
                <a:spcPct val="130000"/>
              </a:lnSpc>
              <a:spcAft>
                <a:spcPct val="0"/>
              </a:spcAft>
              <a:defRPr/>
            </a:pPr>
            <a:r>
              <a:rPr lang="en-US" altLang="zh-CN" sz="3200" b="1" kern="0" dirty="0" smtClean="0">
                <a:solidFill>
                  <a:srgbClr val="006835"/>
                </a:solidFill>
                <a:latin typeface="Avenir Black"/>
                <a:ea typeface="黑体" pitchFamily="49" charset="-122"/>
                <a:cs typeface="Avenir Black"/>
              </a:rPr>
              <a:t>Data Center Products</a:t>
            </a:r>
          </a:p>
        </p:txBody>
      </p:sp>
      <p:sp>
        <p:nvSpPr>
          <p:cNvPr id="57" name="AutoShape 4"/>
          <p:cNvSpPr>
            <a:spLocks noChangeArrowheads="1"/>
          </p:cNvSpPr>
          <p:nvPr/>
        </p:nvSpPr>
        <p:spPr bwMode="gray">
          <a:xfrm>
            <a:off x="704059" y="1436612"/>
            <a:ext cx="10792541" cy="1250133"/>
          </a:xfrm>
          <a:prstGeom prst="roundRect">
            <a:avLst>
              <a:gd name="adj" fmla="val 11153"/>
            </a:avLst>
          </a:prstGeom>
          <a:solidFill>
            <a:schemeClr val="bg1">
              <a:lumMod val="95000"/>
            </a:schemeClr>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endParaRPr lang="zh-CN" altLang="zh-CN" sz="1600" kern="0" dirty="0">
              <a:solidFill>
                <a:srgbClr val="000000"/>
              </a:solidFill>
              <a:latin typeface="Calibri" pitchFamily="34" charset="0"/>
              <a:ea typeface="华文细黑"/>
              <a:cs typeface="Arial" pitchFamily="34" charset="0"/>
            </a:endParaRPr>
          </a:p>
        </p:txBody>
      </p:sp>
      <p:sp>
        <p:nvSpPr>
          <p:cNvPr id="58" name="AutoShape 5"/>
          <p:cNvSpPr>
            <a:spLocks noChangeArrowheads="1"/>
          </p:cNvSpPr>
          <p:nvPr/>
        </p:nvSpPr>
        <p:spPr bwMode="gray">
          <a:xfrm>
            <a:off x="782793" y="1586257"/>
            <a:ext cx="1813407" cy="937600"/>
          </a:xfrm>
          <a:prstGeom prst="homePlate">
            <a:avLst>
              <a:gd name="adj" fmla="val 28127"/>
            </a:avLst>
          </a:prstGeom>
          <a:solidFill>
            <a:srgbClr val="006835"/>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r>
              <a:rPr lang="en-US" altLang="zh-CN" sz="3600" b="1" kern="0" dirty="0">
                <a:solidFill>
                  <a:schemeClr val="bg1"/>
                </a:solidFill>
                <a:latin typeface="Avenir Black"/>
                <a:ea typeface="微软雅黑" pitchFamily="34" charset="-122"/>
                <a:cs typeface="Avenir Black"/>
              </a:rPr>
              <a:t>1</a:t>
            </a:r>
            <a:endParaRPr lang="en-US" altLang="zh-CN" sz="3600" b="1" kern="0" dirty="0" smtClean="0">
              <a:solidFill>
                <a:schemeClr val="bg1"/>
              </a:solidFill>
              <a:latin typeface="Avenir Black"/>
              <a:ea typeface="微软雅黑" pitchFamily="34" charset="-122"/>
              <a:cs typeface="Avenir Black"/>
            </a:endParaRPr>
          </a:p>
          <a:p>
            <a:pPr algn="ctr" eaLnBrk="0" hangingPunct="0">
              <a:lnSpc>
                <a:spcPct val="90000"/>
              </a:lnSpc>
              <a:buClr>
                <a:srgbClr val="990000"/>
              </a:buClr>
              <a:buSzPct val="60000"/>
              <a:defRPr/>
            </a:pPr>
            <a:r>
              <a:rPr lang="en-US" altLang="zh-CN" sz="1400" b="1" kern="0" dirty="0" smtClean="0">
                <a:solidFill>
                  <a:schemeClr val="bg1"/>
                </a:solidFill>
                <a:latin typeface="Avenir Black"/>
                <a:ea typeface="微软雅黑" pitchFamily="34" charset="-122"/>
                <a:cs typeface="Avenir Black"/>
              </a:rPr>
              <a:t>UPS</a:t>
            </a:r>
            <a:endParaRPr lang="en-US" altLang="zh-CN" sz="1400" b="1" kern="0" dirty="0">
              <a:solidFill>
                <a:schemeClr val="bg1"/>
              </a:solidFill>
              <a:latin typeface="Avenir Black"/>
              <a:ea typeface="微软雅黑" pitchFamily="34" charset="-122"/>
              <a:cs typeface="Avenir Black"/>
            </a:endParaRPr>
          </a:p>
        </p:txBody>
      </p:sp>
      <p:sp>
        <p:nvSpPr>
          <p:cNvPr id="53" name="矩形 52"/>
          <p:cNvSpPr/>
          <p:nvPr/>
        </p:nvSpPr>
        <p:spPr>
          <a:xfrm>
            <a:off x="3143712" y="2421541"/>
            <a:ext cx="1512394" cy="276999"/>
          </a:xfrm>
          <a:prstGeom prst="rect">
            <a:avLst/>
          </a:prstGeom>
        </p:spPr>
        <p:txBody>
          <a:bodyPr wrap="none">
            <a:spAutoFit/>
          </a:bodyPr>
          <a:lstStyle/>
          <a:p>
            <a:r>
              <a:rPr lang="en-US" altLang="zh-CN" sz="1200" dirty="0" smtClean="0">
                <a:latin typeface="Avenir Black"/>
                <a:ea typeface="微软雅黑" pitchFamily="34" charset="-122"/>
                <a:cs typeface="Avenir Black"/>
              </a:rPr>
              <a:t>modular CMS UPS</a:t>
            </a:r>
          </a:p>
        </p:txBody>
      </p:sp>
      <p:pic>
        <p:nvPicPr>
          <p:cNvPr id="54" name="图片 53"/>
          <p:cNvPicPr>
            <a:picLocks noChangeAspect="1"/>
          </p:cNvPicPr>
          <p:nvPr/>
        </p:nvPicPr>
        <p:blipFill>
          <a:blip r:embed="rId3" cstate="print"/>
          <a:stretch>
            <a:fillRect/>
          </a:stretch>
        </p:blipFill>
        <p:spPr>
          <a:xfrm>
            <a:off x="2647282" y="1711249"/>
            <a:ext cx="1068225" cy="659183"/>
          </a:xfrm>
          <a:prstGeom prst="rect">
            <a:avLst/>
          </a:prstGeom>
        </p:spPr>
      </p:pic>
      <p:pic>
        <p:nvPicPr>
          <p:cNvPr id="55" name="图片 54"/>
          <p:cNvPicPr>
            <a:picLocks noChangeAspect="1"/>
          </p:cNvPicPr>
          <p:nvPr/>
        </p:nvPicPr>
        <p:blipFill>
          <a:blip r:embed="rId4" cstate="print"/>
          <a:stretch>
            <a:fillRect/>
          </a:stretch>
        </p:blipFill>
        <p:spPr>
          <a:xfrm>
            <a:off x="3715505" y="1721891"/>
            <a:ext cx="1090550" cy="647332"/>
          </a:xfrm>
          <a:prstGeom prst="rect">
            <a:avLst/>
          </a:prstGeom>
        </p:spPr>
      </p:pic>
      <p:pic>
        <p:nvPicPr>
          <p:cNvPr id="56" name="图片 55"/>
          <p:cNvPicPr>
            <a:picLocks noChangeAspect="1"/>
          </p:cNvPicPr>
          <p:nvPr/>
        </p:nvPicPr>
        <p:blipFill>
          <a:blip r:embed="rId5" cstate="print"/>
          <a:stretch>
            <a:fillRect/>
          </a:stretch>
        </p:blipFill>
        <p:spPr>
          <a:xfrm>
            <a:off x="7281070" y="1966306"/>
            <a:ext cx="215955" cy="420383"/>
          </a:xfrm>
          <a:prstGeom prst="rect">
            <a:avLst/>
          </a:prstGeom>
        </p:spPr>
      </p:pic>
      <p:pic>
        <p:nvPicPr>
          <p:cNvPr id="61" name="图片 60"/>
          <p:cNvPicPr>
            <a:picLocks noChangeAspect="1"/>
          </p:cNvPicPr>
          <p:nvPr/>
        </p:nvPicPr>
        <p:blipFill>
          <a:blip r:embed="rId6" cstate="print"/>
          <a:stretch>
            <a:fillRect/>
          </a:stretch>
        </p:blipFill>
        <p:spPr>
          <a:xfrm>
            <a:off x="7484055" y="1733952"/>
            <a:ext cx="323823" cy="647562"/>
          </a:xfrm>
          <a:prstGeom prst="rect">
            <a:avLst/>
          </a:prstGeom>
        </p:spPr>
      </p:pic>
      <p:pic>
        <p:nvPicPr>
          <p:cNvPr id="62" name="图片 61"/>
          <p:cNvPicPr>
            <a:picLocks noChangeAspect="1"/>
          </p:cNvPicPr>
          <p:nvPr/>
        </p:nvPicPr>
        <p:blipFill>
          <a:blip r:embed="rId7" cstate="print"/>
          <a:stretch>
            <a:fillRect/>
          </a:stretch>
        </p:blipFill>
        <p:spPr>
          <a:xfrm>
            <a:off x="7758195" y="1682812"/>
            <a:ext cx="334270" cy="698017"/>
          </a:xfrm>
          <a:prstGeom prst="rect">
            <a:avLst/>
          </a:prstGeom>
        </p:spPr>
      </p:pic>
      <p:pic>
        <p:nvPicPr>
          <p:cNvPr id="69" name="图片 68"/>
          <p:cNvPicPr>
            <a:picLocks noChangeAspect="1"/>
          </p:cNvPicPr>
          <p:nvPr/>
        </p:nvPicPr>
        <p:blipFill>
          <a:blip r:embed="rId8" cstate="print"/>
          <a:stretch>
            <a:fillRect/>
          </a:stretch>
        </p:blipFill>
        <p:spPr>
          <a:xfrm>
            <a:off x="8054881" y="1631611"/>
            <a:ext cx="486654" cy="789874"/>
          </a:xfrm>
          <a:prstGeom prst="rect">
            <a:avLst/>
          </a:prstGeom>
        </p:spPr>
      </p:pic>
      <p:pic>
        <p:nvPicPr>
          <p:cNvPr id="71" name="图片 70"/>
          <p:cNvPicPr>
            <a:picLocks noChangeAspect="1"/>
          </p:cNvPicPr>
          <p:nvPr/>
        </p:nvPicPr>
        <p:blipFill>
          <a:blip r:embed="rId9" cstate="print"/>
          <a:stretch>
            <a:fillRect/>
          </a:stretch>
        </p:blipFill>
        <p:spPr>
          <a:xfrm>
            <a:off x="9480377" y="1669206"/>
            <a:ext cx="1592892" cy="729581"/>
          </a:xfrm>
          <a:prstGeom prst="rect">
            <a:avLst/>
          </a:prstGeom>
        </p:spPr>
      </p:pic>
      <p:pic>
        <p:nvPicPr>
          <p:cNvPr id="73" name="图片 72"/>
          <p:cNvPicPr>
            <a:picLocks noChangeAspect="1"/>
          </p:cNvPicPr>
          <p:nvPr/>
        </p:nvPicPr>
        <p:blipFill>
          <a:blip r:embed="rId10" cstate="print"/>
          <a:stretch>
            <a:fillRect/>
          </a:stretch>
        </p:blipFill>
        <p:spPr>
          <a:xfrm>
            <a:off x="7052780" y="2008802"/>
            <a:ext cx="248041" cy="383080"/>
          </a:xfrm>
          <a:prstGeom prst="rect">
            <a:avLst/>
          </a:prstGeom>
        </p:spPr>
      </p:pic>
      <p:sp>
        <p:nvSpPr>
          <p:cNvPr id="76" name="矩形 75"/>
          <p:cNvSpPr/>
          <p:nvPr/>
        </p:nvSpPr>
        <p:spPr>
          <a:xfrm>
            <a:off x="7032873" y="2420947"/>
            <a:ext cx="1379855" cy="287020"/>
          </a:xfrm>
          <a:prstGeom prst="rect">
            <a:avLst/>
          </a:prstGeom>
        </p:spPr>
        <p:txBody>
          <a:bodyPr wrap="none">
            <a:spAutoFit/>
          </a:bodyPr>
          <a:lstStyle/>
          <a:p>
            <a:pPr algn="l"/>
            <a:r>
              <a:rPr lang="en-US" altLang="zh-CN" sz="1200" dirty="0" smtClean="0">
                <a:latin typeface="Avenir Black"/>
                <a:ea typeface="微软雅黑" pitchFamily="34" charset="-122"/>
                <a:cs typeface="Avenir Black"/>
                <a:sym typeface="+mn-ea"/>
              </a:rPr>
              <a:t>DSM digital UPS</a:t>
            </a:r>
            <a:endParaRPr lang="en-US" altLang="zh-CN" sz="1200" dirty="0" smtClean="0">
              <a:latin typeface="Avenir Black"/>
              <a:ea typeface="微软雅黑" pitchFamily="34" charset="-122"/>
              <a:cs typeface="Avenir Black"/>
            </a:endParaRPr>
          </a:p>
        </p:txBody>
      </p:sp>
      <p:sp>
        <p:nvSpPr>
          <p:cNvPr id="74" name="矩形 73"/>
          <p:cNvSpPr/>
          <p:nvPr/>
        </p:nvSpPr>
        <p:spPr>
          <a:xfrm>
            <a:off x="9264613" y="2421900"/>
            <a:ext cx="1697990" cy="287020"/>
          </a:xfrm>
          <a:prstGeom prst="rect">
            <a:avLst/>
          </a:prstGeom>
        </p:spPr>
        <p:txBody>
          <a:bodyPr wrap="none">
            <a:spAutoFit/>
          </a:bodyPr>
          <a:lstStyle/>
          <a:p>
            <a:pPr algn="l"/>
            <a:r>
              <a:rPr lang="en-US" altLang="zh-CN" sz="1200" dirty="0" smtClean="0">
                <a:latin typeface="Avenir Black"/>
                <a:ea typeface="微软雅黑" pitchFamily="34" charset="-122"/>
                <a:cs typeface="Avenir Black"/>
                <a:sym typeface="+mn-ea"/>
              </a:rPr>
              <a:t>DSP rack mount UPS</a:t>
            </a:r>
            <a:endParaRPr lang="en-US" altLang="zh-CN" sz="1200" dirty="0" smtClean="0">
              <a:latin typeface="Avenir Black"/>
              <a:ea typeface="微软雅黑" pitchFamily="34" charset="-122"/>
              <a:cs typeface="Avenir Black"/>
            </a:endParaRPr>
          </a:p>
        </p:txBody>
      </p:sp>
      <p:pic>
        <p:nvPicPr>
          <p:cNvPr id="88" name="图片 87"/>
          <p:cNvPicPr>
            <a:picLocks noChangeAspect="1"/>
          </p:cNvPicPr>
          <p:nvPr/>
        </p:nvPicPr>
        <p:blipFill>
          <a:blip r:embed="rId11" cstate="print"/>
          <a:stretch>
            <a:fillRect/>
          </a:stretch>
        </p:blipFill>
        <p:spPr>
          <a:xfrm>
            <a:off x="5061707" y="1899719"/>
            <a:ext cx="812289" cy="466573"/>
          </a:xfrm>
          <a:prstGeom prst="rect">
            <a:avLst/>
          </a:prstGeom>
        </p:spPr>
      </p:pic>
      <p:pic>
        <p:nvPicPr>
          <p:cNvPr id="89" name="图片 88"/>
          <p:cNvPicPr>
            <a:picLocks noChangeAspect="1"/>
          </p:cNvPicPr>
          <p:nvPr/>
        </p:nvPicPr>
        <p:blipFill>
          <a:blip r:embed="rId12" cstate="print"/>
          <a:stretch>
            <a:fillRect/>
          </a:stretch>
        </p:blipFill>
        <p:spPr>
          <a:xfrm>
            <a:off x="5380700" y="1576634"/>
            <a:ext cx="751199" cy="251657"/>
          </a:xfrm>
          <a:prstGeom prst="rect">
            <a:avLst/>
          </a:prstGeom>
        </p:spPr>
      </p:pic>
      <p:pic>
        <p:nvPicPr>
          <p:cNvPr id="75" name="图片 74"/>
          <p:cNvPicPr>
            <a:picLocks noChangeAspect="1"/>
          </p:cNvPicPr>
          <p:nvPr/>
        </p:nvPicPr>
        <p:blipFill>
          <a:blip r:embed="rId13" cstate="print"/>
          <a:stretch>
            <a:fillRect/>
          </a:stretch>
        </p:blipFill>
        <p:spPr>
          <a:xfrm>
            <a:off x="5780243" y="1848985"/>
            <a:ext cx="726022" cy="512676"/>
          </a:xfrm>
          <a:prstGeom prst="rect">
            <a:avLst/>
          </a:prstGeom>
        </p:spPr>
      </p:pic>
      <p:sp>
        <p:nvSpPr>
          <p:cNvPr id="92" name="矩形 91"/>
          <p:cNvSpPr/>
          <p:nvPr/>
        </p:nvSpPr>
        <p:spPr>
          <a:xfrm>
            <a:off x="5016056" y="2420947"/>
            <a:ext cx="1792004" cy="276999"/>
          </a:xfrm>
          <a:prstGeom prst="rect">
            <a:avLst/>
          </a:prstGeom>
        </p:spPr>
        <p:txBody>
          <a:bodyPr wrap="none">
            <a:spAutoFit/>
          </a:bodyPr>
          <a:lstStyle/>
          <a:p>
            <a:r>
              <a:rPr lang="en-US" altLang="zh-CN" sz="1200" dirty="0" smtClean="0">
                <a:latin typeface="Avenir Black"/>
                <a:ea typeface="微软雅黑" pitchFamily="34" charset="-122"/>
                <a:cs typeface="Avenir Black"/>
              </a:rPr>
              <a:t>embedded ERMS UPS</a:t>
            </a:r>
          </a:p>
        </p:txBody>
      </p:sp>
      <p:sp>
        <p:nvSpPr>
          <p:cNvPr id="5" name="AutoShape 4"/>
          <p:cNvSpPr>
            <a:spLocks noChangeArrowheads="1"/>
          </p:cNvSpPr>
          <p:nvPr/>
        </p:nvSpPr>
        <p:spPr bwMode="gray">
          <a:xfrm>
            <a:off x="695306" y="3087022"/>
            <a:ext cx="10801294" cy="1206074"/>
          </a:xfrm>
          <a:prstGeom prst="roundRect">
            <a:avLst>
              <a:gd name="adj" fmla="val 11153"/>
            </a:avLst>
          </a:prstGeom>
          <a:solidFill>
            <a:schemeClr val="bg1">
              <a:lumMod val="95000"/>
            </a:schemeClr>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endParaRPr lang="zh-CN" altLang="zh-CN" sz="1600" kern="0" dirty="0">
              <a:solidFill>
                <a:srgbClr val="000000"/>
              </a:solidFill>
              <a:latin typeface="Calibri" pitchFamily="34" charset="0"/>
              <a:ea typeface="华文细黑"/>
              <a:cs typeface="Arial" pitchFamily="34" charset="0"/>
            </a:endParaRPr>
          </a:p>
        </p:txBody>
      </p:sp>
      <p:grpSp>
        <p:nvGrpSpPr>
          <p:cNvPr id="107" name="组合 106"/>
          <p:cNvGrpSpPr/>
          <p:nvPr/>
        </p:nvGrpSpPr>
        <p:grpSpPr>
          <a:xfrm>
            <a:off x="3863752" y="3140968"/>
            <a:ext cx="1721887" cy="1046306"/>
            <a:chOff x="3905733" y="2202709"/>
            <a:chExt cx="1687421" cy="863640"/>
          </a:xfrm>
        </p:grpSpPr>
        <p:sp>
          <p:nvSpPr>
            <p:cNvPr id="68" name="矩形 67"/>
            <p:cNvSpPr/>
            <p:nvPr/>
          </p:nvSpPr>
          <p:spPr>
            <a:xfrm>
              <a:off x="3905733" y="2837709"/>
              <a:ext cx="1687421" cy="228640"/>
            </a:xfrm>
            <a:prstGeom prst="rect">
              <a:avLst/>
            </a:prstGeom>
          </p:spPr>
          <p:txBody>
            <a:bodyPr wrap="none">
              <a:spAutoFit/>
            </a:bodyPr>
            <a:lstStyle/>
            <a:p>
              <a:r>
                <a:rPr lang="en-US" altLang="zh-CN" sz="1200" dirty="0" smtClean="0">
                  <a:latin typeface="Avenir Black"/>
                  <a:ea typeface="微软雅黑" pitchFamily="34" charset="-122"/>
                  <a:cs typeface="Avenir Black"/>
                </a:rPr>
                <a:t>static transfer switch</a:t>
              </a:r>
            </a:p>
          </p:txBody>
        </p:sp>
        <p:pic>
          <p:nvPicPr>
            <p:cNvPr id="12" name="图片 11"/>
            <p:cNvPicPr>
              <a:picLocks noChangeAspect="1"/>
            </p:cNvPicPr>
            <p:nvPr/>
          </p:nvPicPr>
          <p:blipFill>
            <a:blip r:embed="rId14" cstate="print"/>
            <a:stretch>
              <a:fillRect/>
            </a:stretch>
          </p:blipFill>
          <p:spPr>
            <a:xfrm>
              <a:off x="4087051" y="2599727"/>
              <a:ext cx="806372" cy="233825"/>
            </a:xfrm>
            <a:prstGeom prst="rect">
              <a:avLst/>
            </a:prstGeom>
          </p:spPr>
        </p:pic>
        <p:pic>
          <p:nvPicPr>
            <p:cNvPr id="13" name="图片 12"/>
            <p:cNvPicPr>
              <a:picLocks noChangeAspect="1"/>
            </p:cNvPicPr>
            <p:nvPr/>
          </p:nvPicPr>
          <p:blipFill>
            <a:blip r:embed="rId15" cstate="print"/>
            <a:stretch>
              <a:fillRect/>
            </a:stretch>
          </p:blipFill>
          <p:spPr>
            <a:xfrm>
              <a:off x="4822973" y="2202709"/>
              <a:ext cx="407632" cy="632904"/>
            </a:xfrm>
            <a:prstGeom prst="rect">
              <a:avLst/>
            </a:prstGeom>
          </p:spPr>
        </p:pic>
      </p:grpSp>
      <p:sp>
        <p:nvSpPr>
          <p:cNvPr id="80" name="AutoShape 5"/>
          <p:cNvSpPr>
            <a:spLocks noChangeArrowheads="1"/>
          </p:cNvSpPr>
          <p:nvPr/>
        </p:nvSpPr>
        <p:spPr bwMode="gray">
          <a:xfrm>
            <a:off x="782793" y="3140968"/>
            <a:ext cx="1814126" cy="1008112"/>
          </a:xfrm>
          <a:prstGeom prst="homePlate">
            <a:avLst>
              <a:gd name="adj" fmla="val 28127"/>
            </a:avLst>
          </a:prstGeom>
          <a:solidFill>
            <a:srgbClr val="006835"/>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r>
              <a:rPr lang="en-US" altLang="zh-CN" sz="3600" b="1" kern="0" dirty="0" smtClean="0">
                <a:solidFill>
                  <a:schemeClr val="bg1"/>
                </a:solidFill>
                <a:latin typeface="Avenir Black"/>
                <a:ea typeface="微软雅黑" pitchFamily="34" charset="-122"/>
                <a:cs typeface="Avenir Black"/>
              </a:rPr>
              <a:t>2</a:t>
            </a:r>
          </a:p>
          <a:p>
            <a:pPr algn="ctr" eaLnBrk="0" hangingPunct="0">
              <a:lnSpc>
                <a:spcPct val="90000"/>
              </a:lnSpc>
              <a:buClr>
                <a:srgbClr val="990000"/>
              </a:buClr>
              <a:buSzPct val="60000"/>
              <a:defRPr/>
            </a:pPr>
            <a:r>
              <a:rPr lang="en-US" altLang="zh-CN" sz="1400" b="1" kern="0" dirty="0" smtClean="0">
                <a:solidFill>
                  <a:schemeClr val="bg1"/>
                </a:solidFill>
                <a:latin typeface="Avenir Black"/>
                <a:ea typeface="微软雅黑" pitchFamily="34" charset="-122"/>
                <a:cs typeface="Avenir Black"/>
              </a:rPr>
              <a:t>UPS power distribution</a:t>
            </a:r>
            <a:endParaRPr lang="en-US" altLang="zh-CN" sz="1400" b="1" kern="0" dirty="0">
              <a:solidFill>
                <a:schemeClr val="bg1"/>
              </a:solidFill>
              <a:latin typeface="Avenir Black"/>
              <a:ea typeface="微软雅黑" pitchFamily="34" charset="-122"/>
              <a:cs typeface="Avenir Black"/>
            </a:endParaRPr>
          </a:p>
        </p:txBody>
      </p:sp>
      <p:grpSp>
        <p:nvGrpSpPr>
          <p:cNvPr id="108" name="组合 107"/>
          <p:cNvGrpSpPr/>
          <p:nvPr/>
        </p:nvGrpSpPr>
        <p:grpSpPr>
          <a:xfrm>
            <a:off x="6240016" y="3068960"/>
            <a:ext cx="1020445" cy="1215359"/>
            <a:chOff x="7038883" y="2130827"/>
            <a:chExt cx="1000020" cy="1003179"/>
          </a:xfrm>
        </p:grpSpPr>
        <p:pic>
          <p:nvPicPr>
            <p:cNvPr id="48" name="图片 47"/>
            <p:cNvPicPr>
              <a:picLocks noChangeAspect="1"/>
            </p:cNvPicPr>
            <p:nvPr/>
          </p:nvPicPr>
          <p:blipFill rotWithShape="1">
            <a:blip r:embed="rId16" cstate="print">
              <a:extLst>
                <a:ext uri="{28A0092B-C50C-407E-A947-70E740481C1C}">
                  <a14:useLocalDpi xmlns:a14="http://schemas.microsoft.com/office/drawing/2010/main" val="0"/>
                </a:ext>
              </a:extLst>
            </a:blip>
            <a:srcRect l="28072" r="45852"/>
            <a:stretch>
              <a:fillRect/>
            </a:stretch>
          </p:blipFill>
          <p:spPr>
            <a:xfrm>
              <a:off x="7250330" y="2130827"/>
              <a:ext cx="491634" cy="869118"/>
            </a:xfrm>
            <a:prstGeom prst="rect">
              <a:avLst/>
            </a:prstGeom>
          </p:spPr>
        </p:pic>
        <p:sp>
          <p:nvSpPr>
            <p:cNvPr id="50" name="矩形 49"/>
            <p:cNvSpPr/>
            <p:nvPr/>
          </p:nvSpPr>
          <p:spPr>
            <a:xfrm>
              <a:off x="7038883" y="2897095"/>
              <a:ext cx="1000020" cy="236911"/>
            </a:xfrm>
            <a:prstGeom prst="rect">
              <a:avLst/>
            </a:prstGeom>
          </p:spPr>
          <p:txBody>
            <a:bodyPr wrap="none">
              <a:spAutoFit/>
            </a:bodyPr>
            <a:lstStyle/>
            <a:p>
              <a:pPr algn="l"/>
              <a:r>
                <a:rPr lang="en-US" altLang="zh-CN" sz="1200" dirty="0" smtClean="0">
                  <a:latin typeface="Avenir Black"/>
                  <a:ea typeface="微软雅黑" pitchFamily="34" charset="-122"/>
                  <a:cs typeface="Avenir Black"/>
                  <a:sym typeface="+mn-ea"/>
                </a:rPr>
                <a:t>Smart PDU</a:t>
              </a:r>
              <a:r>
                <a:rPr lang="zh-CN" altLang="en-US" sz="1200" dirty="0" smtClean="0">
                  <a:latin typeface="Avenir Black"/>
                  <a:ea typeface="微软雅黑" pitchFamily="34" charset="-122"/>
                  <a:cs typeface="Avenir Black"/>
                </a:rPr>
                <a:t> </a:t>
              </a:r>
              <a:endParaRPr lang="en-US" altLang="zh-CN" sz="1200" dirty="0">
                <a:solidFill>
                  <a:srgbClr val="FF0000"/>
                </a:solidFill>
                <a:latin typeface="Avenir Black"/>
                <a:ea typeface="微软雅黑" pitchFamily="34" charset="-122"/>
                <a:cs typeface="Avenir Black"/>
              </a:endParaRPr>
            </a:p>
          </p:txBody>
        </p:sp>
      </p:grpSp>
      <p:sp>
        <p:nvSpPr>
          <p:cNvPr id="59" name="AutoShape 4"/>
          <p:cNvSpPr>
            <a:spLocks noChangeArrowheads="1"/>
          </p:cNvSpPr>
          <p:nvPr/>
        </p:nvSpPr>
        <p:spPr bwMode="gray">
          <a:xfrm>
            <a:off x="695307" y="4626186"/>
            <a:ext cx="10801293" cy="1173752"/>
          </a:xfrm>
          <a:prstGeom prst="roundRect">
            <a:avLst>
              <a:gd name="adj" fmla="val 11153"/>
            </a:avLst>
          </a:prstGeom>
          <a:solidFill>
            <a:schemeClr val="bg1">
              <a:lumMod val="95000"/>
            </a:schemeClr>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endParaRPr lang="zh-CN" altLang="zh-CN" sz="1600" kern="0" dirty="0">
              <a:solidFill>
                <a:srgbClr val="000000"/>
              </a:solidFill>
              <a:latin typeface="Calibri" pitchFamily="34" charset="0"/>
              <a:ea typeface="华文细黑"/>
              <a:cs typeface="Arial" pitchFamily="34" charset="0"/>
            </a:endParaRPr>
          </a:p>
        </p:txBody>
      </p:sp>
      <p:grpSp>
        <p:nvGrpSpPr>
          <p:cNvPr id="111" name="组合 110"/>
          <p:cNvGrpSpPr/>
          <p:nvPr/>
        </p:nvGrpSpPr>
        <p:grpSpPr>
          <a:xfrm>
            <a:off x="5159896" y="4653137"/>
            <a:ext cx="1521937" cy="1171354"/>
            <a:chOff x="5015880" y="4153664"/>
            <a:chExt cx="1481352" cy="894537"/>
          </a:xfrm>
        </p:grpSpPr>
        <p:sp>
          <p:nvSpPr>
            <p:cNvPr id="124" name="矩形 123"/>
            <p:cNvSpPr/>
            <p:nvPr/>
          </p:nvSpPr>
          <p:spPr>
            <a:xfrm>
              <a:off x="5366644" y="4836663"/>
              <a:ext cx="753916" cy="211538"/>
            </a:xfrm>
            <a:prstGeom prst="rect">
              <a:avLst/>
            </a:prstGeom>
          </p:spPr>
          <p:txBody>
            <a:bodyPr wrap="none">
              <a:spAutoFit/>
            </a:bodyPr>
            <a:lstStyle/>
            <a:p>
              <a:r>
                <a:rPr lang="en-US" sz="1200" dirty="0" smtClean="0">
                  <a:latin typeface="Avenir Black"/>
                  <a:ea typeface="微软雅黑" pitchFamily="34" charset="-122"/>
                  <a:cs typeface="Avenir Black"/>
                </a:rPr>
                <a:t>inverter</a:t>
              </a:r>
            </a:p>
          </p:txBody>
        </p:sp>
        <p:pic>
          <p:nvPicPr>
            <p:cNvPr id="8" name="图片 7"/>
            <p:cNvPicPr>
              <a:picLocks noChangeAspect="1"/>
            </p:cNvPicPr>
            <p:nvPr/>
          </p:nvPicPr>
          <p:blipFill>
            <a:blip r:embed="rId17" cstate="print"/>
            <a:stretch>
              <a:fillRect/>
            </a:stretch>
          </p:blipFill>
          <p:spPr>
            <a:xfrm>
              <a:off x="6016831" y="4153664"/>
              <a:ext cx="480401" cy="715998"/>
            </a:xfrm>
            <a:prstGeom prst="rect">
              <a:avLst/>
            </a:prstGeom>
          </p:spPr>
        </p:pic>
        <p:pic>
          <p:nvPicPr>
            <p:cNvPr id="9" name="图片 8"/>
            <p:cNvPicPr>
              <a:picLocks noChangeAspect="1"/>
            </p:cNvPicPr>
            <p:nvPr/>
          </p:nvPicPr>
          <p:blipFill>
            <a:blip r:embed="rId18" cstate="print"/>
            <a:stretch>
              <a:fillRect/>
            </a:stretch>
          </p:blipFill>
          <p:spPr>
            <a:xfrm>
              <a:off x="5015880" y="4653136"/>
              <a:ext cx="973416" cy="174884"/>
            </a:xfrm>
            <a:prstGeom prst="rect">
              <a:avLst/>
            </a:prstGeom>
          </p:spPr>
        </p:pic>
      </p:grpSp>
      <p:sp>
        <p:nvSpPr>
          <p:cNvPr id="64" name="AutoShape 5"/>
          <p:cNvSpPr>
            <a:spLocks noChangeArrowheads="1"/>
          </p:cNvSpPr>
          <p:nvPr/>
        </p:nvSpPr>
        <p:spPr bwMode="gray">
          <a:xfrm>
            <a:off x="782793" y="4754083"/>
            <a:ext cx="1833821" cy="880314"/>
          </a:xfrm>
          <a:prstGeom prst="homePlate">
            <a:avLst>
              <a:gd name="adj" fmla="val 28127"/>
            </a:avLst>
          </a:prstGeom>
          <a:solidFill>
            <a:srgbClr val="006835"/>
          </a:solidFill>
          <a:ln w="19050" cap="flat" cmpd="sng" algn="ctr">
            <a:noFill/>
            <a:prstDash val="solid"/>
          </a:ln>
          <a:effectLst>
            <a:outerShdw blurRad="63500" algn="ctr" rotWithShape="0">
              <a:prstClr val="black">
                <a:alpha val="30000"/>
              </a:prstClr>
            </a:outerShdw>
          </a:effectLst>
        </p:spPr>
        <p:txBody>
          <a:bodyPr anchor="ctr"/>
          <a:lstStyle/>
          <a:p>
            <a:pPr algn="ctr" eaLnBrk="0" hangingPunct="0">
              <a:lnSpc>
                <a:spcPct val="90000"/>
              </a:lnSpc>
              <a:buClr>
                <a:srgbClr val="990000"/>
              </a:buClr>
              <a:buSzPct val="60000"/>
              <a:defRPr/>
            </a:pPr>
            <a:r>
              <a:rPr lang="en-US" altLang="zh-CN" sz="3600" b="1" kern="0" dirty="0" smtClean="0">
                <a:solidFill>
                  <a:schemeClr val="bg1"/>
                </a:solidFill>
                <a:latin typeface="Avenir Black"/>
                <a:ea typeface="微软雅黑" pitchFamily="34" charset="-122"/>
                <a:cs typeface="Avenir Black"/>
              </a:rPr>
              <a:t>3</a:t>
            </a:r>
          </a:p>
          <a:p>
            <a:pPr algn="ctr" eaLnBrk="0" hangingPunct="0">
              <a:lnSpc>
                <a:spcPct val="90000"/>
              </a:lnSpc>
              <a:buClr>
                <a:srgbClr val="990000"/>
              </a:buClr>
              <a:buSzPct val="60000"/>
              <a:defRPr/>
            </a:pPr>
            <a:r>
              <a:rPr lang="en-US" altLang="zh-CN" sz="1400" b="1" kern="0" dirty="0">
                <a:solidFill>
                  <a:schemeClr val="bg1"/>
                </a:solidFill>
                <a:latin typeface="Avenir Black"/>
                <a:ea typeface="微软雅黑" pitchFamily="34" charset="-122"/>
                <a:cs typeface="Avenir Black"/>
              </a:rPr>
              <a:t>inverter</a:t>
            </a:r>
            <a:endParaRPr lang="en-US" altLang="zh-CN" sz="1600" b="1" kern="0" dirty="0">
              <a:solidFill>
                <a:schemeClr val="bg1"/>
              </a:solidFill>
              <a:latin typeface="Avenir Black"/>
              <a:ea typeface="微软雅黑" pitchFamily="34" charset="-122"/>
              <a:cs typeface="Avenir Black"/>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4367808" y="3734141"/>
            <a:ext cx="3461916" cy="486947"/>
          </a:xfrm>
          <a:prstGeom prst="rect">
            <a:avLst/>
          </a:prstGeom>
          <a:noFill/>
          <a:ln w="9525" algn="ctr">
            <a:noFill/>
            <a:miter lim="800000"/>
          </a:ln>
        </p:spPr>
        <p:txBody>
          <a:bodyPr wrap="none" lIns="116473" tIns="58239" rIns="116473" bIns="58239">
            <a:spAutoFit/>
          </a:bodyPr>
          <a:lstStyle/>
          <a:p>
            <a:r>
              <a:rPr lang="en-US" altLang="zh-CN" sz="2400" dirty="0" smtClean="0">
                <a:solidFill>
                  <a:schemeClr val="bg1"/>
                </a:solidFill>
                <a:latin typeface="幼圆" panose="02010509060101010101" pitchFamily="49" charset="-122"/>
                <a:ea typeface="幼圆" panose="02010509060101010101" pitchFamily="49" charset="-122"/>
              </a:rPr>
              <a:t>SAVE &amp; SAFE POWER</a:t>
            </a:r>
            <a:endParaRPr lang="zh-CN" altLang="en-US" sz="2400" dirty="0">
              <a:solidFill>
                <a:schemeClr val="bg1"/>
              </a:solidFill>
              <a:latin typeface="幼圆" panose="02010509060101010101" pitchFamily="49" charset="-122"/>
              <a:ea typeface="幼圆" panose="02010509060101010101" pitchFamily="49" charset="-122"/>
            </a:endParaRPr>
          </a:p>
        </p:txBody>
      </p:sp>
      <p:sp>
        <p:nvSpPr>
          <p:cNvPr id="5" name="Tekstvak 4"/>
          <p:cNvSpPr txBox="1"/>
          <p:nvPr/>
        </p:nvSpPr>
        <p:spPr>
          <a:xfrm>
            <a:off x="4655840" y="4149081"/>
            <a:ext cx="2952328" cy="461665"/>
          </a:xfrm>
          <a:prstGeom prst="rect">
            <a:avLst/>
          </a:prstGeom>
          <a:solidFill>
            <a:srgbClr val="257E48"/>
          </a:solidFill>
        </p:spPr>
        <p:txBody>
          <a:bodyPr wrap="square" rtlCol="0">
            <a:spAutoFit/>
          </a:bodyPr>
          <a:lstStyle/>
          <a:p>
            <a:r>
              <a:rPr lang="nl-NL" sz="2400" dirty="0" err="1" smtClean="0">
                <a:solidFill>
                  <a:schemeClr val="bg1"/>
                </a:solidFill>
              </a:rPr>
              <a:t>www.scupower.eu</a:t>
            </a:r>
            <a:endParaRPr lang="nl-NL" sz="2400"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10" repeatCount="indefinite" accel="50000" decel="50000" fill="hold" grpId="0" nodeType="afterEffect">
                                  <p:stCondLst>
                                    <p:cond delay="0"/>
                                  </p:stCondLst>
                                  <p:iterate type="lt">
                                    <p:tmPct val="10000"/>
                                  </p:iterate>
                                  <p:childTnLst>
                                    <p:animClr clrSpc="hsl" dir="ccw">
                                      <p:cBhvr override="childStyle">
                                        <p:cTn id="6" dur="1000" fill="hold"/>
                                        <p:tgtEl>
                                          <p:spTgt spid="2"/>
                                        </p:tgtEl>
                                        <p:attrNameLst>
                                          <p:attrName>style.color</p:attrName>
                                        </p:attrNameLst>
                                      </p:cBhvr>
                                      <p:to>
                                        <a:srgbClr val="FF66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51384" y="188640"/>
            <a:ext cx="10515600" cy="1008113"/>
          </a:xfrm>
        </p:spPr>
        <p:txBody>
          <a:bodyPr>
            <a:normAutofit/>
          </a:bodyPr>
          <a:lstStyle/>
          <a:p>
            <a:pPr eaLnBrk="0" fontAlgn="base" hangingPunct="0">
              <a:lnSpc>
                <a:spcPct val="130000"/>
              </a:lnSpc>
              <a:spcAft>
                <a:spcPct val="0"/>
              </a:spcAft>
              <a:defRPr/>
            </a:pPr>
            <a:r>
              <a:rPr lang="en-US" altLang="zh-CN" sz="3200" b="1" kern="0" dirty="0" smtClean="0">
                <a:solidFill>
                  <a:srgbClr val="006835"/>
                </a:solidFill>
                <a:latin typeface="Avenir Black"/>
                <a:ea typeface="黑体" pitchFamily="49" charset="-122"/>
                <a:cs typeface="Avenir Black"/>
              </a:rPr>
              <a:t>U</a:t>
            </a:r>
            <a:r>
              <a:rPr lang="en-US" sz="3200" b="1" kern="0" dirty="0" smtClean="0">
                <a:solidFill>
                  <a:srgbClr val="006835"/>
                </a:solidFill>
                <a:latin typeface="Avenir Black"/>
                <a:ea typeface="黑体" pitchFamily="49" charset="-122"/>
                <a:cs typeface="Avenir Black"/>
              </a:rPr>
              <a:t>ninterruptible Power Supply</a:t>
            </a:r>
            <a:endParaRPr lang="en-US" sz="3200" b="1" kern="0" dirty="0">
              <a:solidFill>
                <a:srgbClr val="006835"/>
              </a:solidFill>
              <a:latin typeface="Avenir Black"/>
              <a:ea typeface="黑体" pitchFamily="49" charset="-122"/>
              <a:cs typeface="Avenir Black"/>
            </a:endParaRPr>
          </a:p>
        </p:txBody>
      </p:sp>
      <p:sp>
        <p:nvSpPr>
          <p:cNvPr id="3" name="圆角矩形 2"/>
          <p:cNvSpPr/>
          <p:nvPr/>
        </p:nvSpPr>
        <p:spPr bwMode="auto">
          <a:xfrm>
            <a:off x="5054997" y="1093461"/>
            <a:ext cx="3255379" cy="714432"/>
          </a:xfrm>
          <a:prstGeom prst="roundRect">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nchor="ctr" anchorCtr="1"/>
          <a:lstStyle/>
          <a:p>
            <a:pPr algn="ctr" defTabSz="800735" eaLnBrk="0" hangingPunct="0">
              <a:spcBef>
                <a:spcPct val="20000"/>
              </a:spcBef>
              <a:buClr>
                <a:srgbClr val="990000"/>
              </a:buClr>
              <a:buSzPct val="60000"/>
            </a:pPr>
            <a:r>
              <a:rPr lang="en-US" altLang="zh-CN" sz="3200" kern="0" dirty="0" smtClean="0">
                <a:solidFill>
                  <a:schemeClr val="bg1"/>
                </a:solidFill>
                <a:latin typeface="Avenir Black"/>
                <a:cs typeface="Avenir Black"/>
              </a:rPr>
              <a:t>UPS</a:t>
            </a:r>
            <a:endParaRPr lang="zh-CN" altLang="en-US" sz="3200" kern="0" dirty="0">
              <a:solidFill>
                <a:schemeClr val="bg1"/>
              </a:solidFill>
              <a:latin typeface="Avenir Black"/>
              <a:cs typeface="Avenir Black"/>
            </a:endParaRPr>
          </a:p>
        </p:txBody>
      </p:sp>
      <p:sp>
        <p:nvSpPr>
          <p:cNvPr id="4" name="圆角矩形 3"/>
          <p:cNvSpPr/>
          <p:nvPr/>
        </p:nvSpPr>
        <p:spPr bwMode="auto">
          <a:xfrm>
            <a:off x="2306015" y="3798727"/>
            <a:ext cx="909665" cy="575408"/>
          </a:xfrm>
          <a:prstGeom prst="roundRect">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nchor="ctr" anchorCtr="1"/>
          <a:lstStyle/>
          <a:p>
            <a:pPr algn="ctr" defTabSz="800735" eaLnBrk="0" hangingPunct="0">
              <a:spcBef>
                <a:spcPct val="20000"/>
              </a:spcBef>
              <a:buClr>
                <a:srgbClr val="990000"/>
              </a:buClr>
              <a:buSzPct val="60000"/>
            </a:pPr>
            <a:r>
              <a:rPr lang="en-US" altLang="zh-CN" sz="2000" kern="0" dirty="0" smtClean="0">
                <a:solidFill>
                  <a:schemeClr val="bg1"/>
                </a:solidFill>
                <a:latin typeface="Avenir Black"/>
                <a:cs typeface="Avenir Black"/>
              </a:rPr>
              <a:t>CMS</a:t>
            </a:r>
            <a:endParaRPr lang="zh-CN" altLang="en-US" sz="2000" kern="0" dirty="0">
              <a:solidFill>
                <a:schemeClr val="bg1"/>
              </a:solidFill>
              <a:latin typeface="Avenir Black"/>
              <a:cs typeface="Avenir Black"/>
            </a:endParaRPr>
          </a:p>
        </p:txBody>
      </p:sp>
      <p:sp>
        <p:nvSpPr>
          <p:cNvPr id="8" name="圆角矩形 7"/>
          <p:cNvSpPr/>
          <p:nvPr/>
        </p:nvSpPr>
        <p:spPr bwMode="auto">
          <a:xfrm>
            <a:off x="2306015" y="2420888"/>
            <a:ext cx="2601533" cy="704627"/>
          </a:xfrm>
          <a:prstGeom prst="roundRect">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nchor="ctr" anchorCtr="1"/>
          <a:lstStyle/>
          <a:p>
            <a:pPr algn="ctr" defTabSz="800735" eaLnBrk="0" hangingPunct="0">
              <a:spcBef>
                <a:spcPct val="20000"/>
              </a:spcBef>
              <a:buClr>
                <a:srgbClr val="990000"/>
              </a:buClr>
              <a:buSzPct val="60000"/>
            </a:pPr>
            <a:r>
              <a:rPr lang="en-US" altLang="zh-CN" sz="2000" kern="0" dirty="0" smtClean="0">
                <a:solidFill>
                  <a:schemeClr val="bg1"/>
                </a:solidFill>
                <a:latin typeface="Avenir Black"/>
                <a:cs typeface="Avenir Black"/>
              </a:rPr>
              <a:t>modular UPS</a:t>
            </a:r>
            <a:endParaRPr lang="zh-CN" altLang="en-US" sz="2000" kern="0" dirty="0">
              <a:solidFill>
                <a:schemeClr val="bg1"/>
              </a:solidFill>
              <a:latin typeface="Avenir Black"/>
              <a:cs typeface="Avenir Black"/>
            </a:endParaRPr>
          </a:p>
        </p:txBody>
      </p:sp>
      <p:sp>
        <p:nvSpPr>
          <p:cNvPr id="9" name="圆角矩形 8"/>
          <p:cNvSpPr/>
          <p:nvPr/>
        </p:nvSpPr>
        <p:spPr bwMode="auto">
          <a:xfrm>
            <a:off x="5381919" y="2420888"/>
            <a:ext cx="2601533" cy="704628"/>
          </a:xfrm>
          <a:prstGeom prst="roundRect">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nchor="ctr" anchorCtr="1"/>
          <a:lstStyle/>
          <a:p>
            <a:pPr algn="ctr" defTabSz="800735" eaLnBrk="0" hangingPunct="0">
              <a:spcBef>
                <a:spcPct val="20000"/>
              </a:spcBef>
              <a:buClr>
                <a:srgbClr val="990000"/>
              </a:buClr>
              <a:buSzPct val="60000"/>
            </a:pPr>
            <a:r>
              <a:rPr lang="en-US" altLang="zh-CN" sz="2000" kern="0" dirty="0" smtClean="0">
                <a:solidFill>
                  <a:schemeClr val="bg1"/>
                </a:solidFill>
                <a:latin typeface="Avenir Black"/>
                <a:cs typeface="Avenir Black"/>
              </a:rPr>
              <a:t>high freqency digital UPS</a:t>
            </a:r>
            <a:endParaRPr lang="zh-CN" altLang="en-US" sz="2000" kern="0" dirty="0">
              <a:solidFill>
                <a:schemeClr val="bg1"/>
              </a:solidFill>
              <a:latin typeface="Avenir Black"/>
              <a:cs typeface="Avenir Black"/>
            </a:endParaRPr>
          </a:p>
        </p:txBody>
      </p:sp>
      <p:sp>
        <p:nvSpPr>
          <p:cNvPr id="10" name="圆角矩形 9"/>
          <p:cNvSpPr/>
          <p:nvPr/>
        </p:nvSpPr>
        <p:spPr bwMode="auto">
          <a:xfrm>
            <a:off x="8457823" y="2420888"/>
            <a:ext cx="2601533" cy="704628"/>
          </a:xfrm>
          <a:prstGeom prst="roundRect">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nchor="ctr" anchorCtr="1"/>
          <a:lstStyle/>
          <a:p>
            <a:pPr algn="ctr" defTabSz="800735" eaLnBrk="0" hangingPunct="0">
              <a:spcBef>
                <a:spcPct val="20000"/>
              </a:spcBef>
              <a:buClr>
                <a:srgbClr val="990000"/>
              </a:buClr>
              <a:buSzPct val="60000"/>
            </a:pPr>
            <a:r>
              <a:rPr lang="en-US" altLang="zh-CN" sz="2000" kern="0" dirty="0" smtClean="0">
                <a:solidFill>
                  <a:schemeClr val="bg1"/>
                </a:solidFill>
                <a:latin typeface="Avenir Black"/>
                <a:cs typeface="Avenir Black"/>
              </a:rPr>
              <a:t>Rackmount UPS</a:t>
            </a:r>
            <a:endParaRPr lang="zh-CN" altLang="en-US" sz="2000" kern="0" dirty="0">
              <a:solidFill>
                <a:schemeClr val="bg1"/>
              </a:solidFill>
              <a:latin typeface="Avenir Black"/>
              <a:cs typeface="Avenir Black"/>
            </a:endParaRPr>
          </a:p>
        </p:txBody>
      </p:sp>
      <p:sp>
        <p:nvSpPr>
          <p:cNvPr id="12" name="圆角矩形 11"/>
          <p:cNvSpPr/>
          <p:nvPr/>
        </p:nvSpPr>
        <p:spPr bwMode="auto">
          <a:xfrm>
            <a:off x="3643246" y="3816486"/>
            <a:ext cx="940586" cy="557650"/>
          </a:xfrm>
          <a:prstGeom prst="roundRect">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nchor="ctr" anchorCtr="1"/>
          <a:lstStyle/>
          <a:p>
            <a:pPr algn="ctr" defTabSz="800735" eaLnBrk="0" hangingPunct="0">
              <a:spcBef>
                <a:spcPct val="20000"/>
              </a:spcBef>
              <a:buClr>
                <a:srgbClr val="990000"/>
              </a:buClr>
              <a:buSzPct val="60000"/>
            </a:pPr>
            <a:r>
              <a:rPr lang="en-US" altLang="zh-CN" kern="0" dirty="0" smtClean="0">
                <a:solidFill>
                  <a:schemeClr val="bg1"/>
                </a:solidFill>
                <a:latin typeface="Avenir Black"/>
                <a:cs typeface="Avenir Black"/>
              </a:rPr>
              <a:t>ERMS</a:t>
            </a:r>
            <a:endParaRPr lang="zh-CN" altLang="en-US" kern="0" dirty="0">
              <a:solidFill>
                <a:schemeClr val="bg1"/>
              </a:solidFill>
              <a:latin typeface="Avenir Black"/>
              <a:cs typeface="Avenir Black"/>
            </a:endParaRPr>
          </a:p>
        </p:txBody>
      </p:sp>
      <p:sp>
        <p:nvSpPr>
          <p:cNvPr id="15" name="圆角矩形 14"/>
          <p:cNvSpPr/>
          <p:nvPr/>
        </p:nvSpPr>
        <p:spPr bwMode="auto">
          <a:xfrm>
            <a:off x="9127830" y="3798727"/>
            <a:ext cx="1273091" cy="575408"/>
          </a:xfrm>
          <a:prstGeom prst="roundRect">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nchor="ctr" anchorCtr="1"/>
          <a:lstStyle/>
          <a:p>
            <a:pPr algn="ctr" defTabSz="800735" eaLnBrk="0" hangingPunct="0">
              <a:spcBef>
                <a:spcPct val="20000"/>
              </a:spcBef>
              <a:buClr>
                <a:srgbClr val="990000"/>
              </a:buClr>
              <a:buSzPct val="60000"/>
            </a:pPr>
            <a:r>
              <a:rPr lang="en-US" altLang="zh-CN" sz="2000" kern="0" dirty="0" smtClean="0">
                <a:solidFill>
                  <a:schemeClr val="bg1"/>
                </a:solidFill>
                <a:latin typeface="Avenir Black"/>
                <a:cs typeface="Avenir Black"/>
              </a:rPr>
              <a:t>DSP</a:t>
            </a:r>
            <a:endParaRPr lang="zh-CN" altLang="en-US" sz="2000" kern="0" dirty="0">
              <a:solidFill>
                <a:schemeClr val="bg1"/>
              </a:solidFill>
              <a:latin typeface="Avenir Black"/>
              <a:cs typeface="Avenir Black"/>
            </a:endParaRPr>
          </a:p>
        </p:txBody>
      </p:sp>
      <p:sp>
        <p:nvSpPr>
          <p:cNvPr id="16" name="圆角矩形 15"/>
          <p:cNvSpPr/>
          <p:nvPr/>
        </p:nvSpPr>
        <p:spPr bwMode="auto">
          <a:xfrm>
            <a:off x="6083687" y="3816485"/>
            <a:ext cx="1273091" cy="557649"/>
          </a:xfrm>
          <a:prstGeom prst="roundRect">
            <a:avLst/>
          </a:prstGeom>
          <a:gradFill flip="none" rotWithShape="1">
            <a:gsLst>
              <a:gs pos="0">
                <a:scrgbClr r="0" g="0" b="0"/>
              </a:gs>
              <a:gs pos="100000">
                <a:srgbClr val="006835"/>
              </a:gs>
              <a:gs pos="100000">
                <a:srgbClr val="990000">
                  <a:shade val="67500"/>
                  <a:satMod val="115000"/>
                </a:srgbClr>
              </a:gs>
            </a:gsLst>
            <a:lin ang="2700000" scaled="1"/>
            <a:tileRect/>
          </a:gradFill>
          <a:ln>
            <a:noFill/>
          </a:ln>
          <a:effectLst>
            <a:outerShdw blurRad="63500" sx="102000" sy="102000" algn="ctr" rotWithShape="0">
              <a:prstClr val="black">
                <a:alpha val="40000"/>
              </a:prstClr>
            </a:outerShdw>
          </a:effectLst>
        </p:spPr>
        <p:txBody>
          <a:bodyPr lIns="35986" tIns="39587" rIns="35986" bIns="39587" anchor="ctr" anchorCtr="1"/>
          <a:lstStyle/>
          <a:p>
            <a:pPr algn="ctr" defTabSz="800735" eaLnBrk="0" hangingPunct="0">
              <a:spcBef>
                <a:spcPct val="20000"/>
              </a:spcBef>
              <a:buClr>
                <a:srgbClr val="990000"/>
              </a:buClr>
              <a:buSzPct val="60000"/>
            </a:pPr>
            <a:r>
              <a:rPr lang="en-US" altLang="zh-CN" sz="2000" kern="0" dirty="0" smtClean="0">
                <a:solidFill>
                  <a:schemeClr val="bg1"/>
                </a:solidFill>
                <a:latin typeface="Avenir Black"/>
                <a:cs typeface="Avenir Black"/>
              </a:rPr>
              <a:t>DSM</a:t>
            </a:r>
            <a:endParaRPr lang="zh-CN" altLang="en-US" sz="2000" kern="0" dirty="0">
              <a:solidFill>
                <a:schemeClr val="bg1"/>
              </a:solidFill>
              <a:latin typeface="Avenir Black"/>
              <a:cs typeface="Avenir Black"/>
            </a:endParaRPr>
          </a:p>
        </p:txBody>
      </p:sp>
      <p:cxnSp>
        <p:nvCxnSpPr>
          <p:cNvPr id="25" name="直接箭头连接符 24"/>
          <p:cNvCxnSpPr>
            <a:stCxn id="8" idx="2"/>
            <a:endCxn id="4" idx="0"/>
          </p:cNvCxnSpPr>
          <p:nvPr/>
        </p:nvCxnSpPr>
        <p:spPr bwMode="auto">
          <a:xfrm flipH="1">
            <a:off x="2760848" y="3125515"/>
            <a:ext cx="845934" cy="673212"/>
          </a:xfrm>
          <a:prstGeom prst="straightConnector1">
            <a:avLst/>
          </a:prstGeom>
          <a:ln>
            <a:solidFill>
              <a:srgbClr val="006835"/>
            </a:solidFill>
            <a:tailEnd type="triangle"/>
          </a:ln>
        </p:spPr>
        <p:style>
          <a:lnRef idx="3">
            <a:schemeClr val="accent5"/>
          </a:lnRef>
          <a:fillRef idx="0">
            <a:schemeClr val="accent5"/>
          </a:fillRef>
          <a:effectRef idx="2">
            <a:schemeClr val="accent5"/>
          </a:effectRef>
          <a:fontRef idx="minor">
            <a:schemeClr val="tx1"/>
          </a:fontRef>
        </p:style>
      </p:cxnSp>
      <p:cxnSp>
        <p:nvCxnSpPr>
          <p:cNvPr id="29" name="直接箭头连接符 28"/>
          <p:cNvCxnSpPr>
            <a:stCxn id="8" idx="2"/>
            <a:endCxn id="12" idx="0"/>
          </p:cNvCxnSpPr>
          <p:nvPr/>
        </p:nvCxnSpPr>
        <p:spPr bwMode="auto">
          <a:xfrm>
            <a:off x="3606782" y="3125515"/>
            <a:ext cx="506757" cy="690971"/>
          </a:xfrm>
          <a:prstGeom prst="straightConnector1">
            <a:avLst/>
          </a:prstGeom>
          <a:ln>
            <a:solidFill>
              <a:srgbClr val="006835"/>
            </a:solidFill>
            <a:tailEnd type="triangle"/>
          </a:ln>
        </p:spPr>
        <p:style>
          <a:lnRef idx="3">
            <a:schemeClr val="accent5"/>
          </a:lnRef>
          <a:fillRef idx="0">
            <a:schemeClr val="accent5"/>
          </a:fillRef>
          <a:effectRef idx="2">
            <a:schemeClr val="accent5"/>
          </a:effectRef>
          <a:fontRef idx="minor">
            <a:schemeClr val="tx1"/>
          </a:fontRef>
        </p:style>
      </p:cxnSp>
      <p:cxnSp>
        <p:nvCxnSpPr>
          <p:cNvPr id="32" name="直接箭头连接符 31"/>
          <p:cNvCxnSpPr>
            <a:stCxn id="9" idx="2"/>
          </p:cNvCxnSpPr>
          <p:nvPr/>
        </p:nvCxnSpPr>
        <p:spPr bwMode="auto">
          <a:xfrm flipH="1">
            <a:off x="6676762" y="3125516"/>
            <a:ext cx="5924" cy="707766"/>
          </a:xfrm>
          <a:prstGeom prst="straightConnector1">
            <a:avLst/>
          </a:prstGeom>
          <a:ln>
            <a:solidFill>
              <a:srgbClr val="006835"/>
            </a:solidFill>
            <a:tailEnd type="triangle"/>
          </a:ln>
        </p:spPr>
        <p:style>
          <a:lnRef idx="3">
            <a:schemeClr val="accent5"/>
          </a:lnRef>
          <a:fillRef idx="0">
            <a:schemeClr val="accent5"/>
          </a:fillRef>
          <a:effectRef idx="2">
            <a:schemeClr val="accent5"/>
          </a:effectRef>
          <a:fontRef idx="minor">
            <a:schemeClr val="tx1"/>
          </a:fontRef>
        </p:style>
      </p:cxnSp>
      <p:cxnSp>
        <p:nvCxnSpPr>
          <p:cNvPr id="34" name="直接箭头连接符 33"/>
          <p:cNvCxnSpPr>
            <a:stCxn id="10" idx="2"/>
            <a:endCxn id="15" idx="0"/>
          </p:cNvCxnSpPr>
          <p:nvPr/>
        </p:nvCxnSpPr>
        <p:spPr bwMode="auto">
          <a:xfrm>
            <a:off x="9758590" y="3125516"/>
            <a:ext cx="5786" cy="673211"/>
          </a:xfrm>
          <a:prstGeom prst="straightConnector1">
            <a:avLst/>
          </a:prstGeom>
          <a:ln>
            <a:solidFill>
              <a:srgbClr val="006835"/>
            </a:solidFill>
            <a:tailEnd type="triangle"/>
          </a:ln>
        </p:spPr>
        <p:style>
          <a:lnRef idx="3">
            <a:schemeClr val="accent5"/>
          </a:lnRef>
          <a:fillRef idx="0">
            <a:schemeClr val="accent5"/>
          </a:fillRef>
          <a:effectRef idx="2">
            <a:schemeClr val="accent5"/>
          </a:effectRef>
          <a:fontRef idx="minor">
            <a:schemeClr val="tx1"/>
          </a:fontRef>
        </p:style>
      </p:cxnSp>
      <p:cxnSp>
        <p:nvCxnSpPr>
          <p:cNvPr id="35" name="直接箭头连接符 34"/>
          <p:cNvCxnSpPr/>
          <p:nvPr/>
        </p:nvCxnSpPr>
        <p:spPr bwMode="auto">
          <a:xfrm flipH="1">
            <a:off x="6703066" y="1807893"/>
            <a:ext cx="1" cy="678725"/>
          </a:xfrm>
          <a:prstGeom prst="straightConnector1">
            <a:avLst/>
          </a:prstGeom>
          <a:ln>
            <a:solidFill>
              <a:srgbClr val="006835"/>
            </a:solidFill>
            <a:tailEnd type="triangle"/>
          </a:ln>
        </p:spPr>
        <p:style>
          <a:lnRef idx="3">
            <a:schemeClr val="accent5"/>
          </a:lnRef>
          <a:fillRef idx="0">
            <a:schemeClr val="accent5"/>
          </a:fillRef>
          <a:effectRef idx="2">
            <a:schemeClr val="accent5"/>
          </a:effectRef>
          <a:fontRef idx="minor">
            <a:schemeClr val="tx1"/>
          </a:fontRef>
        </p:style>
      </p:cxnSp>
      <p:cxnSp>
        <p:nvCxnSpPr>
          <p:cNvPr id="36" name="直接箭头连接符 35"/>
          <p:cNvCxnSpPr>
            <a:endCxn id="8" idx="0"/>
          </p:cNvCxnSpPr>
          <p:nvPr/>
        </p:nvCxnSpPr>
        <p:spPr bwMode="auto">
          <a:xfrm flipH="1">
            <a:off x="3606782" y="1807893"/>
            <a:ext cx="3096286" cy="612995"/>
          </a:xfrm>
          <a:prstGeom prst="straightConnector1">
            <a:avLst/>
          </a:prstGeom>
          <a:ln>
            <a:solidFill>
              <a:srgbClr val="006835"/>
            </a:solidFill>
            <a:tailEnd type="triangle"/>
          </a:ln>
        </p:spPr>
        <p:style>
          <a:lnRef idx="3">
            <a:schemeClr val="accent5"/>
          </a:lnRef>
          <a:fillRef idx="0">
            <a:schemeClr val="accent5"/>
          </a:fillRef>
          <a:effectRef idx="2">
            <a:schemeClr val="accent5"/>
          </a:effectRef>
          <a:fontRef idx="minor">
            <a:schemeClr val="tx1"/>
          </a:fontRef>
        </p:style>
      </p:cxnSp>
      <p:cxnSp>
        <p:nvCxnSpPr>
          <p:cNvPr id="37" name="直接箭头连接符 36"/>
          <p:cNvCxnSpPr>
            <a:endCxn id="10" idx="0"/>
          </p:cNvCxnSpPr>
          <p:nvPr/>
        </p:nvCxnSpPr>
        <p:spPr bwMode="auto">
          <a:xfrm>
            <a:off x="6680847" y="1807892"/>
            <a:ext cx="3077743" cy="612996"/>
          </a:xfrm>
          <a:prstGeom prst="straightConnector1">
            <a:avLst/>
          </a:prstGeom>
          <a:ln>
            <a:solidFill>
              <a:srgbClr val="006835"/>
            </a:solidFill>
            <a:tailEnd type="triangle"/>
          </a:ln>
        </p:spPr>
        <p:style>
          <a:lnRef idx="3">
            <a:schemeClr val="accent5"/>
          </a:lnRef>
          <a:fillRef idx="0">
            <a:schemeClr val="accent5"/>
          </a:fillRef>
          <a:effectRef idx="2">
            <a:schemeClr val="accent5"/>
          </a:effectRef>
          <a:fontRef idx="minor">
            <a:schemeClr val="tx1"/>
          </a:fontRef>
        </p:style>
      </p:cxnSp>
      <p:sp>
        <p:nvSpPr>
          <p:cNvPr id="43" name="文本框 42"/>
          <p:cNvSpPr txBox="1"/>
          <p:nvPr/>
        </p:nvSpPr>
        <p:spPr>
          <a:xfrm>
            <a:off x="1199456" y="5580528"/>
            <a:ext cx="2166019" cy="584776"/>
          </a:xfrm>
          <a:prstGeom prst="rect">
            <a:avLst/>
          </a:prstGeom>
          <a:ln>
            <a:solidFill>
              <a:srgbClr val="006835"/>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800" dirty="0" smtClean="0">
                <a:latin typeface="Avenir Black"/>
                <a:ea typeface="微软雅黑" pitchFamily="34" charset="-122"/>
                <a:cs typeface="Avenir Black"/>
              </a:rPr>
              <a:t>DC voltage</a:t>
            </a:r>
            <a:r>
              <a:rPr lang="zh-CN" altLang="en-US" sz="800" dirty="0" smtClean="0">
                <a:latin typeface="Avenir Black"/>
                <a:ea typeface="微软雅黑" pitchFamily="34" charset="-122"/>
                <a:cs typeface="Avenir Black"/>
              </a:rPr>
              <a:t>：</a:t>
            </a:r>
            <a:r>
              <a:rPr lang="en-US" altLang="zh-CN" sz="800" dirty="0" smtClean="0">
                <a:latin typeface="Avenir Black"/>
                <a:ea typeface="微软雅黑" pitchFamily="34" charset="-122"/>
                <a:cs typeface="Avenir Black"/>
              </a:rPr>
              <a:t>±384</a:t>
            </a:r>
          </a:p>
          <a:p>
            <a:r>
              <a:rPr lang="en-US" altLang="zh-CN" sz="800" dirty="0" smtClean="0">
                <a:latin typeface="Avenir Black"/>
                <a:ea typeface="微软雅黑" pitchFamily="34" charset="-122"/>
                <a:cs typeface="Avenir Black"/>
              </a:rPr>
              <a:t>power range</a:t>
            </a:r>
            <a:r>
              <a:rPr lang="zh-CN" altLang="en-US" sz="800" dirty="0" smtClean="0">
                <a:latin typeface="Avenir Black"/>
                <a:ea typeface="微软雅黑" pitchFamily="34" charset="-122"/>
                <a:cs typeface="Avenir Black"/>
              </a:rPr>
              <a:t>：</a:t>
            </a:r>
            <a:r>
              <a:rPr lang="en-US" altLang="zh-CN" sz="800" dirty="0" smtClean="0">
                <a:latin typeface="Avenir Black"/>
                <a:ea typeface="微软雅黑" pitchFamily="34" charset="-122"/>
                <a:cs typeface="Avenir Black"/>
              </a:rPr>
              <a:t>50~800KVA</a:t>
            </a:r>
          </a:p>
          <a:p>
            <a:r>
              <a:rPr lang="en-US" altLang="zh-CN" sz="800" dirty="0" smtClean="0">
                <a:latin typeface="Avenir Black"/>
                <a:ea typeface="微软雅黑" pitchFamily="34" charset="-122"/>
                <a:cs typeface="Avenir Black"/>
              </a:rPr>
              <a:t>module power</a:t>
            </a:r>
            <a:r>
              <a:rPr lang="zh-CN" altLang="en-US" sz="800" dirty="0" smtClean="0">
                <a:latin typeface="Avenir Black"/>
                <a:ea typeface="微软雅黑" pitchFamily="34" charset="-122"/>
                <a:cs typeface="Avenir Black"/>
              </a:rPr>
              <a:t>：</a:t>
            </a:r>
            <a:r>
              <a:rPr lang="en-US" altLang="zh-CN" sz="800" dirty="0" smtClean="0">
                <a:latin typeface="Avenir Black"/>
                <a:ea typeface="微软雅黑" pitchFamily="34" charset="-122"/>
                <a:cs typeface="Avenir Black"/>
              </a:rPr>
              <a:t>10K</a:t>
            </a:r>
            <a:r>
              <a:rPr lang="zh-CN" altLang="en-US" sz="800" dirty="0" smtClean="0">
                <a:latin typeface="Avenir Black"/>
                <a:ea typeface="微软雅黑" pitchFamily="34" charset="-122"/>
                <a:cs typeface="Avenir Black"/>
              </a:rPr>
              <a:t>、</a:t>
            </a:r>
            <a:r>
              <a:rPr lang="en-US" altLang="zh-CN" sz="800" dirty="0" smtClean="0">
                <a:latin typeface="Avenir Black"/>
                <a:ea typeface="微软雅黑" pitchFamily="34" charset="-122"/>
                <a:cs typeface="Avenir Black"/>
              </a:rPr>
              <a:t>25K</a:t>
            </a:r>
            <a:r>
              <a:rPr lang="zh-CN" altLang="en-US" sz="800" dirty="0" smtClean="0">
                <a:latin typeface="Avenir Black"/>
                <a:ea typeface="微软雅黑" pitchFamily="34" charset="-122"/>
                <a:cs typeface="Avenir Black"/>
              </a:rPr>
              <a:t>、</a:t>
            </a:r>
            <a:r>
              <a:rPr lang="en-US" altLang="zh-CN" sz="800" dirty="0" smtClean="0">
                <a:latin typeface="Avenir Black"/>
                <a:ea typeface="微软雅黑" pitchFamily="34" charset="-122"/>
                <a:cs typeface="Avenir Black"/>
              </a:rPr>
              <a:t>40K</a:t>
            </a:r>
            <a:r>
              <a:rPr lang="zh-CN" altLang="en-US" sz="800" dirty="0" smtClean="0">
                <a:latin typeface="Avenir Black"/>
                <a:ea typeface="微软雅黑" pitchFamily="34" charset="-122"/>
                <a:cs typeface="Avenir Black"/>
              </a:rPr>
              <a:t>、</a:t>
            </a:r>
            <a:r>
              <a:rPr lang="en-US" altLang="zh-CN" sz="800" dirty="0" smtClean="0">
                <a:latin typeface="Avenir Black"/>
                <a:ea typeface="微软雅黑" pitchFamily="34" charset="-122"/>
                <a:cs typeface="Avenir Black"/>
              </a:rPr>
              <a:t>50K</a:t>
            </a:r>
          </a:p>
          <a:p>
            <a:r>
              <a:rPr lang="en-US" altLang="zh-CN" sz="800" dirty="0" smtClean="0">
                <a:latin typeface="Avenir Black"/>
                <a:ea typeface="微软雅黑" pitchFamily="34" charset="-122"/>
                <a:cs typeface="Avenir Black"/>
              </a:rPr>
              <a:t>input/output mode</a:t>
            </a:r>
            <a:r>
              <a:rPr lang="zh-CN" altLang="en-US" sz="800" dirty="0" smtClean="0">
                <a:latin typeface="Avenir Black"/>
                <a:ea typeface="微软雅黑" pitchFamily="34" charset="-122"/>
                <a:cs typeface="Avenir Black"/>
              </a:rPr>
              <a:t>：</a:t>
            </a:r>
            <a:r>
              <a:rPr lang="en-US" altLang="zh-CN" sz="800" dirty="0" smtClean="0">
                <a:latin typeface="Avenir Black"/>
                <a:ea typeface="微软雅黑" pitchFamily="34" charset="-122"/>
                <a:cs typeface="Avenir Black"/>
              </a:rPr>
              <a:t>33,31,13,11</a:t>
            </a:r>
            <a:r>
              <a:rPr lang="zh-CN" altLang="en-US" sz="800" dirty="0" smtClean="0">
                <a:latin typeface="Avenir Black"/>
                <a:ea typeface="微软雅黑" pitchFamily="34" charset="-122"/>
                <a:cs typeface="Avenir Black"/>
              </a:rPr>
              <a:t>、</a:t>
            </a:r>
            <a:endParaRPr lang="en-US" altLang="zh-CN" sz="800" dirty="0" smtClean="0">
              <a:latin typeface="Avenir Black"/>
              <a:ea typeface="微软雅黑" pitchFamily="34" charset="-122"/>
              <a:cs typeface="Avenir Black"/>
            </a:endParaRPr>
          </a:p>
        </p:txBody>
      </p:sp>
      <p:sp>
        <p:nvSpPr>
          <p:cNvPr id="47" name="文本框 46"/>
          <p:cNvSpPr txBox="1"/>
          <p:nvPr/>
        </p:nvSpPr>
        <p:spPr>
          <a:xfrm>
            <a:off x="3575720" y="5589240"/>
            <a:ext cx="1512168" cy="584776"/>
          </a:xfrm>
          <a:prstGeom prst="rect">
            <a:avLst/>
          </a:prstGeom>
          <a:ln>
            <a:solidFill>
              <a:srgbClr val="006835"/>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800" dirty="0" smtClean="0">
                <a:latin typeface="Avenir Black"/>
                <a:ea typeface="微软雅黑" pitchFamily="34" charset="-122"/>
                <a:cs typeface="Avenir Black"/>
                <a:sym typeface="+mn-ea"/>
              </a:rPr>
              <a:t>DC voltage</a:t>
            </a:r>
            <a:r>
              <a:rPr lang="zh-CN" altLang="en-US" sz="800" dirty="0" smtClean="0">
                <a:latin typeface="Avenir Black"/>
                <a:ea typeface="微软雅黑" pitchFamily="34" charset="-122"/>
                <a:cs typeface="Avenir Black"/>
              </a:rPr>
              <a:t>：</a:t>
            </a:r>
            <a:r>
              <a:rPr lang="en-US" altLang="zh-CN" sz="800" dirty="0" smtClean="0">
                <a:latin typeface="Avenir Black"/>
                <a:ea typeface="微软雅黑" pitchFamily="34" charset="-122"/>
                <a:cs typeface="Avenir Black"/>
              </a:rPr>
              <a:t>±240</a:t>
            </a:r>
          </a:p>
          <a:p>
            <a:r>
              <a:rPr lang="en-US" altLang="zh-CN" sz="800" dirty="0" smtClean="0">
                <a:latin typeface="Avenir Black"/>
                <a:ea typeface="微软雅黑" pitchFamily="34" charset="-122"/>
                <a:cs typeface="Avenir Black"/>
                <a:sym typeface="+mn-ea"/>
              </a:rPr>
              <a:t>power range</a:t>
            </a:r>
            <a:r>
              <a:rPr lang="zh-CN" altLang="en-US" sz="800" dirty="0" smtClean="0">
                <a:latin typeface="Avenir Black"/>
                <a:ea typeface="微软雅黑" pitchFamily="34" charset="-122"/>
                <a:cs typeface="Avenir Black"/>
              </a:rPr>
              <a:t>：</a:t>
            </a:r>
            <a:r>
              <a:rPr lang="en-US" altLang="zh-CN" sz="800" dirty="0" smtClean="0">
                <a:latin typeface="Avenir Black"/>
                <a:ea typeface="微软雅黑" pitchFamily="34" charset="-122"/>
                <a:cs typeface="Avenir Black"/>
              </a:rPr>
              <a:t>12~36KVA</a:t>
            </a:r>
          </a:p>
          <a:p>
            <a:r>
              <a:rPr lang="en-US" altLang="zh-CN" sz="800" dirty="0" smtClean="0">
                <a:latin typeface="Avenir Black"/>
                <a:ea typeface="微软雅黑" pitchFamily="34" charset="-122"/>
                <a:cs typeface="Avenir Black"/>
                <a:sym typeface="+mn-ea"/>
              </a:rPr>
              <a:t>module power</a:t>
            </a:r>
            <a:r>
              <a:rPr lang="zh-CN" altLang="en-US" sz="800" dirty="0" smtClean="0">
                <a:latin typeface="Avenir Black"/>
                <a:ea typeface="微软雅黑" pitchFamily="34" charset="-122"/>
                <a:cs typeface="Avenir Black"/>
              </a:rPr>
              <a:t>：</a:t>
            </a:r>
            <a:r>
              <a:rPr lang="en-US" altLang="zh-CN" sz="800" dirty="0" smtClean="0">
                <a:latin typeface="Avenir Black"/>
                <a:ea typeface="微软雅黑" pitchFamily="34" charset="-122"/>
                <a:cs typeface="Avenir Black"/>
              </a:rPr>
              <a:t>6K</a:t>
            </a:r>
          </a:p>
          <a:p>
            <a:r>
              <a:rPr lang="en-US" altLang="zh-CN" sz="800" dirty="0" smtClean="0">
                <a:latin typeface="Avenir Black"/>
                <a:ea typeface="微软雅黑" pitchFamily="34" charset="-122"/>
                <a:cs typeface="Avenir Black"/>
                <a:sym typeface="+mn-ea"/>
              </a:rPr>
              <a:t>input/output mode</a:t>
            </a:r>
            <a:r>
              <a:rPr lang="zh-CN" altLang="en-US" sz="800" dirty="0" smtClean="0">
                <a:latin typeface="Avenir Black"/>
                <a:ea typeface="微软雅黑" pitchFamily="34" charset="-122"/>
                <a:cs typeface="Avenir Black"/>
              </a:rPr>
              <a:t>：</a:t>
            </a:r>
            <a:r>
              <a:rPr lang="en-US" altLang="zh-CN" sz="800" dirty="0" smtClean="0">
                <a:latin typeface="Avenir Black"/>
                <a:ea typeface="微软雅黑" pitchFamily="34" charset="-122"/>
                <a:cs typeface="Avenir Black"/>
              </a:rPr>
              <a:t>31,11</a:t>
            </a:r>
          </a:p>
        </p:txBody>
      </p:sp>
      <p:sp>
        <p:nvSpPr>
          <p:cNvPr id="50" name="文本框 49"/>
          <p:cNvSpPr txBox="1"/>
          <p:nvPr/>
        </p:nvSpPr>
        <p:spPr>
          <a:xfrm>
            <a:off x="5735960" y="5526397"/>
            <a:ext cx="2376264" cy="584776"/>
          </a:xfrm>
          <a:prstGeom prst="rect">
            <a:avLst/>
          </a:prstGeom>
          <a:ln>
            <a:solidFill>
              <a:srgbClr val="006835"/>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800" dirty="0" smtClean="0">
                <a:latin typeface="Avenir Black"/>
                <a:ea typeface="微软雅黑" pitchFamily="34" charset="-122"/>
                <a:cs typeface="Avenir Black"/>
                <a:sym typeface="+mn-ea"/>
              </a:rPr>
              <a:t>DC voltage</a:t>
            </a:r>
            <a:r>
              <a:rPr lang="zh-CN" altLang="en-US" sz="800" dirty="0" smtClean="0">
                <a:latin typeface="Avenir Black"/>
                <a:ea typeface="微软雅黑" pitchFamily="34" charset="-122"/>
                <a:cs typeface="Avenir Black"/>
              </a:rPr>
              <a:t>：</a:t>
            </a:r>
            <a:r>
              <a:rPr lang="en-US" altLang="zh-CN" sz="800" dirty="0">
                <a:latin typeface="Avenir Black"/>
                <a:ea typeface="微软雅黑" pitchFamily="34" charset="-122"/>
                <a:cs typeface="Avenir Black"/>
              </a:rPr>
              <a:t>±240</a:t>
            </a:r>
            <a:endParaRPr lang="en-US" altLang="zh-CN" sz="800" dirty="0" smtClean="0">
              <a:latin typeface="Avenir Black"/>
              <a:ea typeface="微软雅黑" pitchFamily="34" charset="-122"/>
              <a:cs typeface="Avenir Black"/>
            </a:endParaRPr>
          </a:p>
          <a:p>
            <a:r>
              <a:rPr lang="en-US" altLang="zh-CN" sz="800" dirty="0" smtClean="0">
                <a:latin typeface="Avenir Black"/>
                <a:ea typeface="微软雅黑" pitchFamily="34" charset="-122"/>
                <a:cs typeface="Avenir Black"/>
                <a:sym typeface="+mn-ea"/>
              </a:rPr>
              <a:t>power range</a:t>
            </a:r>
            <a:r>
              <a:rPr lang="zh-CN" altLang="en-US" sz="800" dirty="0" smtClean="0">
                <a:latin typeface="Avenir Black"/>
                <a:ea typeface="微软雅黑" pitchFamily="34" charset="-122"/>
                <a:cs typeface="Avenir Black"/>
              </a:rPr>
              <a:t>：</a:t>
            </a:r>
            <a:r>
              <a:rPr lang="en-US" altLang="zh-CN" sz="800" dirty="0" smtClean="0">
                <a:latin typeface="Avenir Black"/>
                <a:ea typeface="微软雅黑" pitchFamily="34" charset="-122"/>
                <a:cs typeface="Avenir Black"/>
              </a:rPr>
              <a:t>20~500KVA</a:t>
            </a:r>
          </a:p>
          <a:p>
            <a:r>
              <a:rPr lang="en-US" altLang="zh-CN" sz="800" dirty="0" smtClean="0">
                <a:latin typeface="Avenir Black"/>
                <a:ea typeface="微软雅黑" pitchFamily="34" charset="-122"/>
                <a:cs typeface="Avenir Black"/>
                <a:sym typeface="+mn-ea"/>
              </a:rPr>
              <a:t>nput/output mode</a:t>
            </a:r>
            <a:r>
              <a:rPr lang="zh-CN" altLang="en-US" sz="800" dirty="0" smtClean="0">
                <a:latin typeface="Avenir Black"/>
                <a:ea typeface="微软雅黑" pitchFamily="34" charset="-122"/>
                <a:cs typeface="Avenir Black"/>
              </a:rPr>
              <a:t>：</a:t>
            </a:r>
            <a:r>
              <a:rPr lang="en-US" altLang="zh-CN" sz="800" dirty="0" smtClean="0">
                <a:latin typeface="Avenir Black"/>
                <a:ea typeface="微软雅黑" pitchFamily="34" charset="-122"/>
                <a:cs typeface="Avenir Black"/>
              </a:rPr>
              <a:t>31,11,13,33</a:t>
            </a:r>
          </a:p>
          <a:p>
            <a:endParaRPr lang="en-US" altLang="zh-CN" sz="800" dirty="0" smtClean="0">
              <a:latin typeface="Avenir Black"/>
              <a:ea typeface="微软雅黑" pitchFamily="34" charset="-122"/>
              <a:cs typeface="Avenir Black"/>
            </a:endParaRPr>
          </a:p>
        </p:txBody>
      </p:sp>
      <p:sp>
        <p:nvSpPr>
          <p:cNvPr id="28" name="文本框 27"/>
          <p:cNvSpPr txBox="1"/>
          <p:nvPr/>
        </p:nvSpPr>
        <p:spPr>
          <a:xfrm>
            <a:off x="8749528" y="5523693"/>
            <a:ext cx="2470070" cy="461665"/>
          </a:xfrm>
          <a:prstGeom prst="rect">
            <a:avLst/>
          </a:prstGeom>
          <a:ln>
            <a:solidFill>
              <a:srgbClr val="006835"/>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800" dirty="0" smtClean="0">
                <a:latin typeface="Avenir Black"/>
                <a:ea typeface="微软雅黑" pitchFamily="34" charset="-122"/>
                <a:cs typeface="Avenir Black"/>
                <a:sym typeface="+mn-ea"/>
              </a:rPr>
              <a:t>DC voltage</a:t>
            </a:r>
            <a:r>
              <a:rPr lang="zh-CN" altLang="en-US" sz="800" dirty="0" smtClean="0">
                <a:latin typeface="Avenir Black"/>
                <a:ea typeface="微软雅黑" pitchFamily="34" charset="-122"/>
                <a:cs typeface="Avenir Black"/>
              </a:rPr>
              <a:t>：</a:t>
            </a:r>
            <a:r>
              <a:rPr lang="en-US" altLang="zh-CN" sz="800" dirty="0">
                <a:latin typeface="Avenir Black"/>
                <a:ea typeface="微软雅黑" pitchFamily="34" charset="-122"/>
                <a:cs typeface="Avenir Black"/>
              </a:rPr>
              <a:t>±240</a:t>
            </a:r>
            <a:endParaRPr lang="en-US" altLang="zh-CN" sz="800" dirty="0" smtClean="0">
              <a:latin typeface="Avenir Black"/>
              <a:ea typeface="微软雅黑" pitchFamily="34" charset="-122"/>
              <a:cs typeface="Avenir Black"/>
            </a:endParaRPr>
          </a:p>
          <a:p>
            <a:r>
              <a:rPr lang="en-US" altLang="zh-CN" sz="800" dirty="0" smtClean="0">
                <a:latin typeface="Avenir Black"/>
                <a:ea typeface="微软雅黑" pitchFamily="34" charset="-122"/>
                <a:cs typeface="Avenir Black"/>
                <a:sym typeface="+mn-ea"/>
              </a:rPr>
              <a:t>power range</a:t>
            </a:r>
            <a:r>
              <a:rPr lang="zh-CN" altLang="en-US" sz="800" dirty="0" smtClean="0">
                <a:latin typeface="Avenir Black"/>
                <a:ea typeface="微软雅黑" pitchFamily="34" charset="-122"/>
                <a:cs typeface="Avenir Black"/>
              </a:rPr>
              <a:t>：</a:t>
            </a:r>
            <a:r>
              <a:rPr lang="en-US" altLang="zh-CN" sz="800" dirty="0" smtClean="0">
                <a:latin typeface="Avenir Black"/>
                <a:ea typeface="微软雅黑" pitchFamily="34" charset="-122"/>
                <a:cs typeface="Avenir Black"/>
              </a:rPr>
              <a:t>10~20KVA</a:t>
            </a:r>
          </a:p>
          <a:p>
            <a:r>
              <a:rPr lang="en-US" altLang="zh-CN" sz="800" dirty="0" smtClean="0">
                <a:latin typeface="Avenir Black"/>
                <a:ea typeface="微软雅黑" pitchFamily="34" charset="-122"/>
                <a:cs typeface="Avenir Black"/>
                <a:sym typeface="+mn-ea"/>
              </a:rPr>
              <a:t>input/output mode</a:t>
            </a:r>
            <a:r>
              <a:rPr lang="en-US" altLang="zh-CN" sz="800" dirty="0">
                <a:latin typeface="Avenir Black"/>
                <a:ea typeface="微软雅黑" pitchFamily="34" charset="-122"/>
                <a:cs typeface="Avenir Black"/>
                <a:sym typeface="+mn-ea"/>
              </a:rPr>
              <a:t>:</a:t>
            </a:r>
            <a:r>
              <a:rPr lang="en-US" altLang="zh-CN" sz="800" dirty="0" smtClean="0">
                <a:latin typeface="Avenir Black"/>
                <a:ea typeface="微软雅黑" pitchFamily="34" charset="-122"/>
                <a:cs typeface="Avenir Black"/>
              </a:rPr>
              <a:t> 11, 13, 33, 31</a:t>
            </a:r>
          </a:p>
        </p:txBody>
      </p:sp>
      <p:pic>
        <p:nvPicPr>
          <p:cNvPr id="33" name="图片 32"/>
          <p:cNvPicPr>
            <a:picLocks noChangeAspect="1"/>
          </p:cNvPicPr>
          <p:nvPr/>
        </p:nvPicPr>
        <p:blipFill rotWithShape="1">
          <a:blip r:embed="rId2" cstate="print">
            <a:extLst>
              <a:ext uri="{28A0092B-C50C-407E-A947-70E740481C1C}">
                <a14:useLocalDpi xmlns:a14="http://schemas.microsoft.com/office/drawing/2010/main" val="0"/>
              </a:ext>
            </a:extLst>
          </a:blip>
          <a:srcRect l="5696" t="11151" r="3333" b="21650"/>
          <a:stretch>
            <a:fillRect/>
          </a:stretch>
        </p:blipFill>
        <p:spPr>
          <a:xfrm>
            <a:off x="1118000" y="4541049"/>
            <a:ext cx="2461106" cy="909785"/>
          </a:xfrm>
          <a:prstGeom prst="rect">
            <a:avLst/>
          </a:prstGeom>
        </p:spPr>
      </p:pic>
      <p:pic>
        <p:nvPicPr>
          <p:cNvPr id="38" name="图片 37"/>
          <p:cNvPicPr>
            <a:picLocks noChangeAspect="1"/>
          </p:cNvPicPr>
          <p:nvPr/>
        </p:nvPicPr>
        <p:blipFill rotWithShape="1">
          <a:blip r:embed="rId3" cstate="print">
            <a:extLst>
              <a:ext uri="{28A0092B-C50C-407E-A947-70E740481C1C}">
                <a14:useLocalDpi xmlns:a14="http://schemas.microsoft.com/office/drawing/2010/main" val="0"/>
              </a:ext>
            </a:extLst>
          </a:blip>
          <a:srcRect l="34146" t="2085" r="29285" b="5200"/>
          <a:stretch>
            <a:fillRect/>
          </a:stretch>
        </p:blipFill>
        <p:spPr>
          <a:xfrm>
            <a:off x="4007768" y="4437112"/>
            <a:ext cx="539737" cy="1087456"/>
          </a:xfrm>
          <a:prstGeom prst="rect">
            <a:avLst/>
          </a:prstGeom>
        </p:spPr>
      </p:pic>
      <p:pic>
        <p:nvPicPr>
          <p:cNvPr id="40" name="图片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08465" y="4518675"/>
            <a:ext cx="855775" cy="918306"/>
          </a:xfrm>
          <a:prstGeom prst="rect">
            <a:avLst/>
          </a:prstGeom>
        </p:spPr>
      </p:pic>
      <p:pic>
        <p:nvPicPr>
          <p:cNvPr id="41" name="图片 40"/>
          <p:cNvPicPr>
            <a:picLocks noChangeAspect="1"/>
          </p:cNvPicPr>
          <p:nvPr/>
        </p:nvPicPr>
        <p:blipFill rotWithShape="1">
          <a:blip r:embed="rId5" cstate="print">
            <a:extLst>
              <a:ext uri="{28A0092B-C50C-407E-A947-70E740481C1C}">
                <a14:useLocalDpi xmlns:a14="http://schemas.microsoft.com/office/drawing/2010/main" val="0"/>
              </a:ext>
            </a:extLst>
          </a:blip>
          <a:srcRect l="38779" t="9980" r="35825" b="9980"/>
          <a:stretch>
            <a:fillRect/>
          </a:stretch>
        </p:blipFill>
        <p:spPr>
          <a:xfrm>
            <a:off x="5735960" y="4897901"/>
            <a:ext cx="312561" cy="450669"/>
          </a:xfrm>
          <a:prstGeom prst="rect">
            <a:avLst/>
          </a:prstGeom>
        </p:spPr>
      </p:pic>
      <p:pic>
        <p:nvPicPr>
          <p:cNvPr id="42" name="图片 41"/>
          <p:cNvPicPr>
            <a:picLocks noChangeAspect="1"/>
          </p:cNvPicPr>
          <p:nvPr/>
        </p:nvPicPr>
        <p:blipFill rotWithShape="1">
          <a:blip r:embed="rId6" cstate="print">
            <a:extLst>
              <a:ext uri="{28A0092B-C50C-407E-A947-70E740481C1C}">
                <a14:useLocalDpi xmlns:a14="http://schemas.microsoft.com/office/drawing/2010/main" val="0"/>
              </a:ext>
            </a:extLst>
          </a:blip>
          <a:srcRect l="39369" r="38188"/>
          <a:stretch>
            <a:fillRect/>
          </a:stretch>
        </p:blipFill>
        <p:spPr>
          <a:xfrm>
            <a:off x="6077091" y="4762158"/>
            <a:ext cx="312158" cy="636332"/>
          </a:xfrm>
          <a:prstGeom prst="rect">
            <a:avLst/>
          </a:prstGeom>
        </p:spPr>
      </p:pic>
      <p:pic>
        <p:nvPicPr>
          <p:cNvPr id="44" name="图片 43"/>
          <p:cNvPicPr>
            <a:picLocks noChangeAspect="1"/>
          </p:cNvPicPr>
          <p:nvPr/>
        </p:nvPicPr>
        <p:blipFill rotWithShape="1">
          <a:blip r:embed="rId7" cstate="print">
            <a:extLst>
              <a:ext uri="{28A0092B-C50C-407E-A947-70E740481C1C}">
                <a14:useLocalDpi xmlns:a14="http://schemas.microsoft.com/office/drawing/2010/main" val="0"/>
              </a:ext>
            </a:extLst>
          </a:blip>
          <a:srcRect l="39960" r="38188"/>
          <a:stretch>
            <a:fillRect/>
          </a:stretch>
        </p:blipFill>
        <p:spPr>
          <a:xfrm>
            <a:off x="6903554" y="4453144"/>
            <a:ext cx="455457" cy="953730"/>
          </a:xfrm>
          <a:prstGeom prst="rect">
            <a:avLst/>
          </a:prstGeom>
        </p:spPr>
      </p:pic>
      <p:pic>
        <p:nvPicPr>
          <p:cNvPr id="45" name="图片 44"/>
          <p:cNvPicPr>
            <a:picLocks noChangeAspect="1"/>
          </p:cNvPicPr>
          <p:nvPr/>
        </p:nvPicPr>
        <p:blipFill rotWithShape="1">
          <a:blip r:embed="rId8" cstate="print">
            <a:extLst>
              <a:ext uri="{28A0092B-C50C-407E-A947-70E740481C1C}">
                <a14:useLocalDpi xmlns:a14="http://schemas.microsoft.com/office/drawing/2010/main" val="0"/>
              </a:ext>
            </a:extLst>
          </a:blip>
          <a:srcRect l="39959" t="7399" r="35235" b="11272"/>
          <a:stretch>
            <a:fillRect/>
          </a:stretch>
        </p:blipFill>
        <p:spPr>
          <a:xfrm>
            <a:off x="7425119" y="4445688"/>
            <a:ext cx="661197" cy="991795"/>
          </a:xfrm>
          <a:prstGeom prst="rect">
            <a:avLst/>
          </a:prstGeom>
        </p:spPr>
      </p:pic>
      <p:pic>
        <p:nvPicPr>
          <p:cNvPr id="46"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497684" y="4409383"/>
            <a:ext cx="721913" cy="1091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6" descr="E:\图片\DSP\DSP渲染图131113\1205渲染\DSP图片\3U-LCD-V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749527" y="4584451"/>
            <a:ext cx="768757" cy="845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5" descr="E:\图片\DSP\DSP渲染图131113\1205渲染\DSP图片\DSP-30_40KVA副本.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568194" y="4584451"/>
            <a:ext cx="1009518" cy="845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363391" y="0"/>
            <a:ext cx="7840451" cy="4508927"/>
          </a:xfrm>
          <a:prstGeom prst="rect">
            <a:avLst/>
          </a:prstGeom>
          <a:noFill/>
        </p:spPr>
        <p:txBody>
          <a:bodyPr vert="horz" wrap="square" rtlCol="0">
            <a:noAutofit/>
          </a:bodyPr>
          <a:lstStyle/>
          <a:p>
            <a:r>
              <a:rPr lang="en-US" altLang="zh-CN" sz="28700" spc="400" dirty="0" smtClean="0">
                <a:solidFill>
                  <a:srgbClr val="006835"/>
                </a:solidFill>
                <a:latin typeface="Impact" pitchFamily="34" charset="0"/>
                <a:ea typeface="Orbitron" panose="02000000000000000000" pitchFamily="2" charset="0"/>
              </a:rPr>
              <a:t>CMS</a:t>
            </a:r>
            <a:endParaRPr lang="zh-CN" altLang="en-US" sz="28700" spc="400" dirty="0">
              <a:solidFill>
                <a:srgbClr val="006835"/>
              </a:solidFill>
              <a:latin typeface="Impact" pitchFamily="34" charset="0"/>
              <a:ea typeface="Orbitron" panose="02000000000000000000" pitchFamily="2" charset="0"/>
            </a:endParaRPr>
          </a:p>
        </p:txBody>
      </p:sp>
      <p:sp>
        <p:nvSpPr>
          <p:cNvPr id="14" name="文本框 13"/>
          <p:cNvSpPr txBox="1"/>
          <p:nvPr/>
        </p:nvSpPr>
        <p:spPr>
          <a:xfrm>
            <a:off x="7367899" y="3258114"/>
            <a:ext cx="4429148" cy="646331"/>
          </a:xfrm>
          <a:prstGeom prst="rect">
            <a:avLst/>
          </a:prstGeom>
          <a:noFill/>
        </p:spPr>
        <p:txBody>
          <a:bodyPr vert="horz" wrap="none" rtlCol="0">
            <a:noAutofit/>
          </a:bodyPr>
          <a:lstStyle/>
          <a:p>
            <a:pPr eaLnBrk="0" fontAlgn="base" hangingPunct="0">
              <a:spcBef>
                <a:spcPct val="0"/>
              </a:spcBef>
              <a:spcAft>
                <a:spcPct val="0"/>
              </a:spcAft>
            </a:pPr>
            <a:r>
              <a:rPr lang="en-US" altLang="zh-CN" sz="3600" b="1" dirty="0" smtClean="0">
                <a:solidFill>
                  <a:srgbClr val="006835"/>
                </a:solidFill>
                <a:latin typeface="Calibri" pitchFamily="34" charset="0"/>
                <a:ea typeface="黑体" pitchFamily="49" charset="-122"/>
                <a:cs typeface="+mj-cs"/>
              </a:rPr>
              <a:t>series modular UPS</a:t>
            </a:r>
            <a:endParaRPr lang="zh-CN" altLang="en-US" sz="3600" b="1" dirty="0">
              <a:solidFill>
                <a:srgbClr val="006835"/>
              </a:solidFill>
              <a:latin typeface="Calibri" pitchFamily="34" charset="0"/>
              <a:ea typeface="黑体" pitchFamily="49" charset="-122"/>
              <a:cs typeface="+mj-cs"/>
            </a:endParaRPr>
          </a:p>
        </p:txBody>
      </p:sp>
      <p:sp>
        <p:nvSpPr>
          <p:cNvPr id="15" name="文本框 14"/>
          <p:cNvSpPr txBox="1"/>
          <p:nvPr/>
        </p:nvSpPr>
        <p:spPr>
          <a:xfrm>
            <a:off x="5869305" y="4429760"/>
            <a:ext cx="5927725" cy="1751330"/>
          </a:xfrm>
          <a:prstGeom prst="rect">
            <a:avLst/>
          </a:prstGeom>
          <a:noFill/>
        </p:spPr>
        <p:txBody>
          <a:bodyPr wrap="square" rtlCol="0">
            <a:noAutofit/>
          </a:bodyPr>
          <a:lstStyle/>
          <a:p>
            <a:r>
              <a:rPr lang="en-US" altLang="x-none" sz="1400" dirty="0">
                <a:solidFill>
                  <a:schemeClr val="tx1"/>
                </a:solidFill>
                <a:latin typeface="Calibri" pitchFamily="34" charset="0"/>
                <a:ea typeface="宋体" charset="-122"/>
              </a:rPr>
              <a:t>CMS UPS units are non-isolated, industrial level, green UPS, adopting advanced modular power protection concept. It delivers the best combination of rectifier, filter, charger, inverter and intelligent power protection. Applying innovative current sharing rectifier control, master-slave synchronization in sequence control, multi-level decentralized control and 3-level sine wave modulation technology, it features great </a:t>
            </a:r>
            <a:r>
              <a:rPr lang="en-US" altLang="x-none" sz="1400" dirty="0" smtClean="0">
                <a:solidFill>
                  <a:schemeClr val="tx1"/>
                </a:solidFill>
                <a:latin typeface="Calibri" pitchFamily="34" charset="0"/>
                <a:ea typeface="宋体" charset="-122"/>
              </a:rPr>
              <a:t>proven efficiency</a:t>
            </a:r>
            <a:r>
              <a:rPr lang="en-US" altLang="x-none" sz="1400" dirty="0">
                <a:solidFill>
                  <a:schemeClr val="tx1"/>
                </a:solidFill>
                <a:latin typeface="Calibri" pitchFamily="34" charset="0"/>
                <a:ea typeface="宋体" charset="-122"/>
              </a:rPr>
              <a:t>, flexibility and reliability.</a:t>
            </a:r>
          </a:p>
        </p:txBody>
      </p:sp>
      <p:cxnSp>
        <p:nvCxnSpPr>
          <p:cNvPr id="16" name="直接连接符 15"/>
          <p:cNvCxnSpPr/>
          <p:nvPr/>
        </p:nvCxnSpPr>
        <p:spPr>
          <a:xfrm flipV="1">
            <a:off x="5960515" y="4198513"/>
            <a:ext cx="5836533" cy="2398"/>
          </a:xfrm>
          <a:prstGeom prst="line">
            <a:avLst/>
          </a:prstGeom>
          <a:ln>
            <a:solidFill>
              <a:srgbClr val="006835"/>
            </a:solidFill>
          </a:ln>
        </p:spPr>
        <p:style>
          <a:lnRef idx="3">
            <a:schemeClr val="accent3"/>
          </a:lnRef>
          <a:fillRef idx="0">
            <a:schemeClr val="accent3"/>
          </a:fillRef>
          <a:effectRef idx="2">
            <a:schemeClr val="accent3"/>
          </a:effectRef>
          <a:fontRef idx="minor">
            <a:schemeClr val="tx1"/>
          </a:fontRef>
        </p:style>
      </p:cxnSp>
      <p:sp>
        <p:nvSpPr>
          <p:cNvPr id="6" name="文本框 5"/>
          <p:cNvSpPr txBox="1"/>
          <p:nvPr/>
        </p:nvSpPr>
        <p:spPr>
          <a:xfrm>
            <a:off x="363391" y="4422998"/>
            <a:ext cx="5335475" cy="1051560"/>
          </a:xfrm>
          <a:prstGeom prst="rect">
            <a:avLst/>
          </a:prstGeom>
          <a:noFill/>
        </p:spPr>
        <p:txBody>
          <a:bodyPr wrap="square" rtlCol="0">
            <a:spAutoFit/>
          </a:bodyPr>
          <a:lstStyle/>
          <a:p>
            <a:pPr>
              <a:lnSpc>
                <a:spcPct val="150000"/>
              </a:lnSpc>
            </a:pPr>
            <a:r>
              <a:rPr lang="en-US" altLang="x-none" sz="1400" dirty="0">
                <a:latin typeface="Calibri" pitchFamily="34" charset="0"/>
                <a:ea typeface="宋体" charset="-122"/>
              </a:rPr>
              <a:t>Application: IDC date center, government, telecom, bank, security, transportation, broadcast&amp;TV network, HealthCare, Communication, E-business, Finance, etc.</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25"/>
          <p:cNvSpPr/>
          <p:nvPr/>
        </p:nvSpPr>
        <p:spPr>
          <a:xfrm>
            <a:off x="3143672" y="5805264"/>
            <a:ext cx="6264696" cy="369332"/>
          </a:xfrm>
          <a:prstGeom prst="rect">
            <a:avLst/>
          </a:prstGeom>
          <a:noFill/>
          <a:ln w="9525">
            <a:noFill/>
          </a:ln>
        </p:spPr>
        <p:txBody>
          <a:bodyPr wrap="square">
            <a:spAutoFit/>
          </a:bodyPr>
          <a:lstStyle/>
          <a:p>
            <a:pPr lvl="0" algn="ctr">
              <a:lnSpc>
                <a:spcPct val="100000"/>
              </a:lnSpc>
            </a:pPr>
            <a:r>
              <a:rPr lang="en-US" altLang="x-none" dirty="0" smtClean="0">
                <a:solidFill>
                  <a:srgbClr val="008000"/>
                </a:solidFill>
                <a:latin typeface="Calibri" pitchFamily="34" charset="0"/>
                <a:ea typeface="宋体" charset="-122"/>
                <a:sym typeface="Calibri" pitchFamily="34" charset="0"/>
              </a:rPr>
              <a:t>Optimization of investment </a:t>
            </a:r>
            <a:r>
              <a:rPr lang="en-US" altLang="x-none" dirty="0">
                <a:solidFill>
                  <a:srgbClr val="008000"/>
                </a:solidFill>
                <a:latin typeface="Calibri" pitchFamily="34" charset="0"/>
                <a:ea typeface="宋体" charset="-122"/>
                <a:sym typeface="Calibri" pitchFamily="34" charset="0"/>
              </a:rPr>
              <a:t>+ O</a:t>
            </a:r>
            <a:r>
              <a:rPr lang="en-US" altLang="x-none" dirty="0" smtClean="0">
                <a:solidFill>
                  <a:srgbClr val="008000"/>
                </a:solidFill>
                <a:latin typeface="Calibri" pitchFamily="34" charset="0"/>
                <a:ea typeface="宋体" charset="-122"/>
                <a:sym typeface="Calibri" pitchFamily="34" charset="0"/>
              </a:rPr>
              <a:t>ptimization of configuration</a:t>
            </a:r>
            <a:endParaRPr lang="zh-CN" altLang="en-US" dirty="0">
              <a:solidFill>
                <a:srgbClr val="008000"/>
              </a:solidFill>
              <a:latin typeface="Calibri" pitchFamily="34" charset="0"/>
              <a:ea typeface="宋体" charset="-122"/>
              <a:sym typeface="Calibri" pitchFamily="34" charset="0"/>
            </a:endParaRPr>
          </a:p>
        </p:txBody>
      </p:sp>
      <p:sp>
        <p:nvSpPr>
          <p:cNvPr id="23555" name="矩形 5"/>
          <p:cNvSpPr/>
          <p:nvPr/>
        </p:nvSpPr>
        <p:spPr>
          <a:xfrm>
            <a:off x="684213" y="954088"/>
            <a:ext cx="4640262" cy="617537"/>
          </a:xfrm>
          <a:prstGeom prst="rect">
            <a:avLst/>
          </a:prstGeom>
          <a:noFill/>
          <a:ln w="9525">
            <a:noFill/>
          </a:ln>
        </p:spPr>
        <p:txBody>
          <a:bodyPr vert="horz" wrap="square" lIns="80037" tIns="40018" rIns="80037" bIns="40018" anchor="t"/>
          <a:lstStyle/>
          <a:p>
            <a:pPr lvl="0"/>
            <a:r>
              <a:rPr lang="en-US" sz="2800" b="1" kern="0" dirty="0" smtClean="0">
                <a:solidFill>
                  <a:srgbClr val="006835"/>
                </a:solidFill>
                <a:latin typeface="Avenir Black"/>
                <a:ea typeface="黑体" charset="0"/>
                <a:cs typeface="Avenir Black"/>
              </a:rPr>
              <a:t>Modularized system</a:t>
            </a:r>
            <a:endParaRPr lang="en-US" altLang="x-none" sz="2800" b="1" dirty="0">
              <a:solidFill>
                <a:srgbClr val="72B633"/>
              </a:solidFill>
              <a:latin typeface="Avenir Black"/>
              <a:ea typeface="宋体" charset="-122"/>
              <a:cs typeface="Avenir Black"/>
              <a:sym typeface="Arial" charset="0"/>
            </a:endParaRPr>
          </a:p>
        </p:txBody>
      </p:sp>
      <p:sp>
        <p:nvSpPr>
          <p:cNvPr id="23556" name="Text Box 6"/>
          <p:cNvSpPr/>
          <p:nvPr/>
        </p:nvSpPr>
        <p:spPr>
          <a:xfrm>
            <a:off x="1444625" y="5301208"/>
            <a:ext cx="9586913" cy="460375"/>
          </a:xfrm>
          <a:prstGeom prst="rect">
            <a:avLst/>
          </a:prstGeom>
          <a:solidFill>
            <a:schemeClr val="bg2"/>
          </a:solidFill>
          <a:ln w="9525">
            <a:noFill/>
          </a:ln>
        </p:spPr>
        <p:txBody>
          <a:bodyPr wrap="square" anchor="ctr" anchorCtr="1">
            <a:spAutoFit/>
          </a:bodyPr>
          <a:lstStyle/>
          <a:p>
            <a:pPr lvl="0" algn="ctr" eaLnBrk="0" hangingPunct="0">
              <a:lnSpc>
                <a:spcPct val="120000"/>
              </a:lnSpc>
            </a:pPr>
            <a:r>
              <a:rPr lang="en-US" altLang="x-none" sz="2000" b="1" dirty="0">
                <a:solidFill>
                  <a:srgbClr val="C8E38E"/>
                </a:solidFill>
                <a:latin typeface="Calibri" pitchFamily="34" charset="0"/>
                <a:ea typeface="黑体" pitchFamily="49" charset="-122"/>
                <a:sym typeface="Calibri" pitchFamily="34" charset="0"/>
              </a:rPr>
              <a:t>All electronic parts are installed in the module, All modules are hot-swappable.</a:t>
            </a:r>
            <a:endParaRPr lang="zh-CN" altLang="en-US" sz="2000" b="1" dirty="0">
              <a:solidFill>
                <a:srgbClr val="C8E38E"/>
              </a:solidFill>
              <a:latin typeface="Calibri" pitchFamily="34" charset="0"/>
              <a:ea typeface="黑体" pitchFamily="49" charset="-122"/>
              <a:sym typeface="Calibri" pitchFamily="34" charset="0"/>
            </a:endParaRPr>
          </a:p>
        </p:txBody>
      </p:sp>
      <p:pic>
        <p:nvPicPr>
          <p:cNvPr id="23557" name="图片 13" descr="QQ图片20140221104335.jpg"/>
          <p:cNvPicPr>
            <a:picLocks noChangeAspect="1"/>
          </p:cNvPicPr>
          <p:nvPr/>
        </p:nvPicPr>
        <p:blipFill>
          <a:blip r:embed="rId2" cstate="print"/>
          <a:stretch>
            <a:fillRect/>
          </a:stretch>
        </p:blipFill>
        <p:spPr>
          <a:xfrm>
            <a:off x="2041525" y="1684338"/>
            <a:ext cx="8591550" cy="3457575"/>
          </a:xfrm>
          <a:prstGeom prst="rect">
            <a:avLst/>
          </a:prstGeom>
          <a:noFill/>
          <a:ln w="9525">
            <a:noFill/>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矩形 5"/>
          <p:cNvSpPr>
            <a:spLocks noGrp="1" noChangeArrowheads="1"/>
          </p:cNvSpPr>
          <p:nvPr>
            <p:ph type="ctrTitle" idx="4294967295"/>
          </p:nvPr>
        </p:nvSpPr>
        <p:spPr>
          <a:xfrm>
            <a:off x="797065" y="520885"/>
            <a:ext cx="11167408" cy="1071563"/>
          </a:xfrm>
        </p:spPr>
        <p:txBody>
          <a:bodyPr vert="horz" wrap="square" lIns="80037" tIns="40018" rIns="80037" bIns="40018" numCol="1" anchor="t" anchorCtr="0" compatLnSpc="1">
            <a:normAutofit/>
          </a:bodyPr>
          <a:lstStyle/>
          <a:p>
            <a:pPr eaLnBrk="0" fontAlgn="base" hangingPunct="0">
              <a:lnSpc>
                <a:spcPct val="130000"/>
              </a:lnSpc>
              <a:spcAft>
                <a:spcPct val="0"/>
              </a:spcAft>
              <a:buFont typeface="Arial" pitchFamily="34" charset="0"/>
              <a:defRPr/>
            </a:pPr>
            <a:r>
              <a:rPr lang="en-US" sz="3200" b="1" kern="0" dirty="0">
                <a:solidFill>
                  <a:srgbClr val="006835"/>
                </a:solidFill>
                <a:latin typeface="Avenir Black"/>
                <a:ea typeface="黑体" charset="0"/>
                <a:cs typeface="Avenir Black"/>
              </a:rPr>
              <a:t>S</a:t>
            </a:r>
            <a:r>
              <a:rPr lang="en-US" sz="3200" b="1" kern="0" dirty="0" smtClean="0">
                <a:solidFill>
                  <a:srgbClr val="006835"/>
                </a:solidFill>
                <a:latin typeface="Avenir Black"/>
                <a:ea typeface="黑体" charset="0"/>
                <a:cs typeface="Avenir Black"/>
              </a:rPr>
              <a:t>tandard design</a:t>
            </a:r>
          </a:p>
        </p:txBody>
      </p:sp>
      <p:sp>
        <p:nvSpPr>
          <p:cNvPr id="152581" name="Rectangle 4"/>
          <p:cNvSpPr>
            <a:spLocks noGrp="1" noChangeArrowheads="1"/>
          </p:cNvSpPr>
          <p:nvPr/>
        </p:nvSpPr>
        <p:spPr bwMode="auto">
          <a:xfrm>
            <a:off x="3872054" y="5188745"/>
            <a:ext cx="7286625"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nSpc>
                <a:spcPct val="150000"/>
              </a:lnSpc>
              <a:spcBef>
                <a:spcPct val="20000"/>
              </a:spcBef>
              <a:buFontTx/>
              <a:buChar char="•"/>
            </a:pPr>
            <a:r>
              <a:rPr sz="2000" b="1" dirty="0">
                <a:latin typeface="Calibri" pitchFamily="34" charset="0"/>
              </a:rPr>
              <a:t>Standardized, modular, high-efficiency production</a:t>
            </a:r>
            <a:r>
              <a:rPr lang="zh-CN" altLang="en-US" sz="2000" b="1" dirty="0"/>
              <a:t>；</a:t>
            </a:r>
            <a:endParaRPr lang="en-US" altLang="zh-CN" sz="2000" b="1" dirty="0"/>
          </a:p>
          <a:p>
            <a:pPr>
              <a:lnSpc>
                <a:spcPct val="150000"/>
              </a:lnSpc>
              <a:spcBef>
                <a:spcPct val="20000"/>
              </a:spcBef>
              <a:buFontTx/>
              <a:buChar char="•"/>
            </a:pPr>
            <a:r>
              <a:rPr sz="2000" b="1" dirty="0">
                <a:latin typeface="Calibri" pitchFamily="34" charset="0"/>
              </a:rPr>
              <a:t>Reduce stock, production costs, shorten delivery</a:t>
            </a:r>
            <a:endParaRPr lang="zh-CN" altLang="en-US" sz="2000" b="1" dirty="0"/>
          </a:p>
        </p:txBody>
      </p:sp>
      <p:pic>
        <p:nvPicPr>
          <p:cNvPr id="6" name="Picture 5" descr="E:\图片\新CMS\产品渲染图——2014.1.20终\产品渲染图——2014.1.20终\CMS系列\CM系列模块\CM40\CM40-2.8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3007" y="4408024"/>
            <a:ext cx="1789974" cy="1006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E:\图片\新CMS\产品渲染图——2014.1.20终\产品渲染图——2014.1.20终\CMS系列\CM系列模块\CM25\CM25III-2.8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4447" y="3217625"/>
            <a:ext cx="1678101" cy="783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E:\图片\新CMS\产品渲染图——2014.1.20终\产品渲染图——2014.1.20终\CMS系列\CM系列模块\CM10\CM10III.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0976" y="2139100"/>
            <a:ext cx="1734037" cy="67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8"/>
          <p:cNvSpPr txBox="1"/>
          <p:nvPr/>
        </p:nvSpPr>
        <p:spPr>
          <a:xfrm>
            <a:off x="3017669" y="4629350"/>
            <a:ext cx="841897" cy="307777"/>
          </a:xfrm>
          <a:prstGeom prst="rect">
            <a:avLst/>
          </a:prstGeom>
          <a:noFill/>
        </p:spPr>
        <p:txBody>
          <a:bodyPr wrap="none" rtlCol="0">
            <a:spAutoFit/>
          </a:bodyPr>
          <a:lstStyle/>
          <a:p>
            <a:r>
              <a:rPr lang="en-US" altLang="zh-CN" sz="1400" dirty="0" smtClean="0"/>
              <a:t>CMS-50</a:t>
            </a:r>
            <a:endParaRPr lang="zh-CN" altLang="en-US" sz="1400" dirty="0"/>
          </a:p>
        </p:txBody>
      </p:sp>
      <p:sp>
        <p:nvSpPr>
          <p:cNvPr id="10" name="文本框 9"/>
          <p:cNvSpPr txBox="1"/>
          <p:nvPr/>
        </p:nvSpPr>
        <p:spPr>
          <a:xfrm>
            <a:off x="3729142" y="4615702"/>
            <a:ext cx="941283" cy="307777"/>
          </a:xfrm>
          <a:prstGeom prst="rect">
            <a:avLst/>
          </a:prstGeom>
          <a:noFill/>
        </p:spPr>
        <p:txBody>
          <a:bodyPr wrap="none" rtlCol="0">
            <a:spAutoFit/>
          </a:bodyPr>
          <a:lstStyle/>
          <a:p>
            <a:r>
              <a:rPr lang="en-US" altLang="zh-CN" sz="1400" dirty="0" smtClean="0"/>
              <a:t>CMS-100</a:t>
            </a:r>
            <a:endParaRPr lang="zh-CN" altLang="en-US" sz="1400" dirty="0"/>
          </a:p>
        </p:txBody>
      </p:sp>
      <p:sp>
        <p:nvSpPr>
          <p:cNvPr id="11" name="文本框 10"/>
          <p:cNvSpPr txBox="1"/>
          <p:nvPr/>
        </p:nvSpPr>
        <p:spPr>
          <a:xfrm>
            <a:off x="4555421" y="4629349"/>
            <a:ext cx="941283" cy="307777"/>
          </a:xfrm>
          <a:prstGeom prst="rect">
            <a:avLst/>
          </a:prstGeom>
          <a:noFill/>
        </p:spPr>
        <p:txBody>
          <a:bodyPr wrap="none" rtlCol="0">
            <a:spAutoFit/>
          </a:bodyPr>
          <a:lstStyle/>
          <a:p>
            <a:r>
              <a:rPr lang="en-US" altLang="zh-CN" sz="1400" dirty="0" smtClean="0"/>
              <a:t>CMS-200</a:t>
            </a:r>
            <a:endParaRPr lang="zh-CN" altLang="en-US" sz="1400" dirty="0"/>
          </a:p>
        </p:txBody>
      </p:sp>
      <p:sp>
        <p:nvSpPr>
          <p:cNvPr id="12" name="文本框 11"/>
          <p:cNvSpPr txBox="1"/>
          <p:nvPr/>
        </p:nvSpPr>
        <p:spPr>
          <a:xfrm>
            <a:off x="5423059" y="4642996"/>
            <a:ext cx="941283" cy="307777"/>
          </a:xfrm>
          <a:prstGeom prst="rect">
            <a:avLst/>
          </a:prstGeom>
          <a:noFill/>
        </p:spPr>
        <p:txBody>
          <a:bodyPr wrap="none" rtlCol="0">
            <a:spAutoFit/>
          </a:bodyPr>
          <a:lstStyle/>
          <a:p>
            <a:r>
              <a:rPr lang="en-US" altLang="zh-CN" sz="1400" dirty="0" smtClean="0"/>
              <a:t>CMS-300</a:t>
            </a:r>
            <a:endParaRPr lang="zh-CN" altLang="en-US" sz="1400" dirty="0"/>
          </a:p>
        </p:txBody>
      </p:sp>
      <p:sp>
        <p:nvSpPr>
          <p:cNvPr id="13" name="文本框 12"/>
          <p:cNvSpPr txBox="1"/>
          <p:nvPr/>
        </p:nvSpPr>
        <p:spPr>
          <a:xfrm>
            <a:off x="7112036" y="4645565"/>
            <a:ext cx="941283" cy="307777"/>
          </a:xfrm>
          <a:prstGeom prst="rect">
            <a:avLst/>
          </a:prstGeom>
          <a:noFill/>
        </p:spPr>
        <p:txBody>
          <a:bodyPr wrap="none" rtlCol="0">
            <a:spAutoFit/>
          </a:bodyPr>
          <a:lstStyle/>
          <a:p>
            <a:r>
              <a:rPr lang="en-US" altLang="zh-CN" sz="1400" dirty="0" smtClean="0"/>
              <a:t>CMS-400</a:t>
            </a:r>
            <a:endParaRPr lang="zh-CN" altLang="en-US" sz="1400" dirty="0"/>
          </a:p>
        </p:txBody>
      </p:sp>
      <p:sp>
        <p:nvSpPr>
          <p:cNvPr id="14" name="文本框 13"/>
          <p:cNvSpPr txBox="1"/>
          <p:nvPr/>
        </p:nvSpPr>
        <p:spPr>
          <a:xfrm>
            <a:off x="8912339" y="4645567"/>
            <a:ext cx="941283" cy="307777"/>
          </a:xfrm>
          <a:prstGeom prst="rect">
            <a:avLst/>
          </a:prstGeom>
          <a:noFill/>
        </p:spPr>
        <p:txBody>
          <a:bodyPr wrap="none" rtlCol="0">
            <a:spAutoFit/>
          </a:bodyPr>
          <a:lstStyle/>
          <a:p>
            <a:r>
              <a:rPr lang="en-US" altLang="zh-CN" sz="1400" dirty="0" smtClean="0"/>
              <a:t>CMS-640</a:t>
            </a:r>
            <a:endParaRPr lang="zh-CN" altLang="en-US" sz="1400" dirty="0"/>
          </a:p>
        </p:txBody>
      </p:sp>
      <p:sp>
        <p:nvSpPr>
          <p:cNvPr id="17" name="文本框 16"/>
          <p:cNvSpPr txBox="1"/>
          <p:nvPr/>
        </p:nvSpPr>
        <p:spPr>
          <a:xfrm>
            <a:off x="1229688" y="2764201"/>
            <a:ext cx="851515" cy="369332"/>
          </a:xfrm>
          <a:prstGeom prst="rect">
            <a:avLst/>
          </a:prstGeom>
          <a:noFill/>
        </p:spPr>
        <p:txBody>
          <a:bodyPr wrap="none" rtlCol="0">
            <a:spAutoFit/>
          </a:bodyPr>
          <a:lstStyle/>
          <a:p>
            <a:r>
              <a:rPr lang="en-US" altLang="zh-CN" dirty="0" smtClean="0"/>
              <a:t>10kVA</a:t>
            </a:r>
            <a:endParaRPr lang="zh-CN" altLang="en-US" dirty="0"/>
          </a:p>
        </p:txBody>
      </p:sp>
      <p:sp>
        <p:nvSpPr>
          <p:cNvPr id="18" name="文本框 17"/>
          <p:cNvSpPr txBox="1"/>
          <p:nvPr/>
        </p:nvSpPr>
        <p:spPr>
          <a:xfrm>
            <a:off x="1229688" y="3889987"/>
            <a:ext cx="851515" cy="369332"/>
          </a:xfrm>
          <a:prstGeom prst="rect">
            <a:avLst/>
          </a:prstGeom>
          <a:noFill/>
        </p:spPr>
        <p:txBody>
          <a:bodyPr wrap="none" rtlCol="0">
            <a:spAutoFit/>
          </a:bodyPr>
          <a:lstStyle/>
          <a:p>
            <a:r>
              <a:rPr lang="en-US" altLang="zh-CN" dirty="0" smtClean="0"/>
              <a:t>25kVA</a:t>
            </a:r>
            <a:endParaRPr lang="zh-CN" altLang="en-US" dirty="0"/>
          </a:p>
        </p:txBody>
      </p:sp>
      <p:sp>
        <p:nvSpPr>
          <p:cNvPr id="19" name="文本框 18"/>
          <p:cNvSpPr txBox="1"/>
          <p:nvPr/>
        </p:nvSpPr>
        <p:spPr>
          <a:xfrm>
            <a:off x="1229688" y="5271319"/>
            <a:ext cx="851515" cy="369332"/>
          </a:xfrm>
          <a:prstGeom prst="rect">
            <a:avLst/>
          </a:prstGeom>
          <a:noFill/>
        </p:spPr>
        <p:txBody>
          <a:bodyPr wrap="none" rtlCol="0">
            <a:spAutoFit/>
          </a:bodyPr>
          <a:lstStyle/>
          <a:p>
            <a:r>
              <a:rPr lang="en-US" altLang="zh-CN" dirty="0" smtClean="0"/>
              <a:t>40kVA</a:t>
            </a:r>
            <a:endParaRPr lang="zh-CN" altLang="en-US" dirty="0"/>
          </a:p>
        </p:txBody>
      </p:sp>
      <p:pic>
        <p:nvPicPr>
          <p:cNvPr id="20" name="图片 9" descr="2014最新 CMS 机组组合.jpg"/>
          <p:cNvPicPr>
            <a:picLocks noChangeAspect="1"/>
          </p:cNvPicPr>
          <p:nvPr/>
        </p:nvPicPr>
        <p:blipFill>
          <a:blip r:embed="rId5" cstate="print"/>
          <a:srcRect b="40489"/>
          <a:stretch>
            <a:fillRect/>
          </a:stretch>
        </p:blipFill>
        <p:spPr bwMode="auto">
          <a:xfrm>
            <a:off x="2495600" y="2060848"/>
            <a:ext cx="8858250" cy="2571750"/>
          </a:xfrm>
          <a:prstGeom prst="rect">
            <a:avLst/>
          </a:prstGeom>
          <a:noFill/>
          <a:ln w="9525">
            <a:noFill/>
            <a:miter lim="800000"/>
            <a:headEnd/>
            <a:tailEnd/>
          </a:ln>
        </p:spPr>
      </p:pic>
      <p:pic>
        <p:nvPicPr>
          <p:cNvPr id="125953" name="图片 13" descr="wire mode"/>
          <p:cNvPicPr>
            <a:picLocks noChangeAspect="1" noChangeArrowheads="1"/>
          </p:cNvPicPr>
          <p:nvPr/>
        </p:nvPicPr>
        <p:blipFill>
          <a:blip r:embed="rId6">
            <a:extLst>
              <a:ext uri="{28A0092B-C50C-407E-A947-70E740481C1C}">
                <a14:useLocalDpi xmlns:a14="http://schemas.microsoft.com/office/drawing/2010/main" val="0"/>
              </a:ext>
            </a:extLst>
          </a:blip>
          <a:srcRect l="10181" t="8272" r="15973" b="1816"/>
          <a:stretch>
            <a:fillRect/>
          </a:stretch>
        </p:blipFill>
        <p:spPr bwMode="auto">
          <a:xfrm>
            <a:off x="10920536" y="4869160"/>
            <a:ext cx="61912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childTnLst>
                          </p:cTn>
                        </p:par>
                        <p:par>
                          <p:cTn id="10" fill="hold">
                            <p:stCondLst>
                              <p:cond delay="1500"/>
                            </p:stCondLst>
                            <p:childTnLst>
                              <p:par>
                                <p:cTn id="11" presetID="53"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750" fill="hold"/>
                                        <p:tgtEl>
                                          <p:spTgt spid="7"/>
                                        </p:tgtEl>
                                        <p:attrNameLst>
                                          <p:attrName>ppt_w</p:attrName>
                                        </p:attrNameLst>
                                      </p:cBhvr>
                                      <p:tavLst>
                                        <p:tav tm="0">
                                          <p:val>
                                            <p:fltVal val="0"/>
                                          </p:val>
                                        </p:tav>
                                        <p:tav tm="100000">
                                          <p:val>
                                            <p:strVal val="#ppt_w"/>
                                          </p:val>
                                        </p:tav>
                                      </p:tavLst>
                                    </p:anim>
                                    <p:anim calcmode="lin" valueType="num">
                                      <p:cBhvr>
                                        <p:cTn id="14" dur="750" fill="hold"/>
                                        <p:tgtEl>
                                          <p:spTgt spid="7"/>
                                        </p:tgtEl>
                                        <p:attrNameLst>
                                          <p:attrName>ppt_h</p:attrName>
                                        </p:attrNameLst>
                                      </p:cBhvr>
                                      <p:tavLst>
                                        <p:tav tm="0">
                                          <p:val>
                                            <p:fltVal val="0"/>
                                          </p:val>
                                        </p:tav>
                                        <p:tav tm="100000">
                                          <p:val>
                                            <p:strVal val="#ppt_h"/>
                                          </p:val>
                                        </p:tav>
                                      </p:tavLst>
                                    </p:anim>
                                    <p:animEffect transition="in" filter="fade">
                                      <p:cBhvr>
                                        <p:cTn id="15" dur="750"/>
                                        <p:tgtEl>
                                          <p:spTgt spid="7"/>
                                        </p:tgtEl>
                                      </p:cBhvr>
                                    </p:animEffect>
                                  </p:childTnLst>
                                </p:cTn>
                              </p:par>
                            </p:childTnLst>
                          </p:cTn>
                        </p:par>
                        <p:par>
                          <p:cTn id="16" fill="hold">
                            <p:stCondLst>
                              <p:cond delay="2500"/>
                            </p:stCondLst>
                            <p:childTnLst>
                              <p:par>
                                <p:cTn id="17" presetID="53" presetClass="entr" presetSubtype="16"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750" fill="hold"/>
                                        <p:tgtEl>
                                          <p:spTgt spid="6"/>
                                        </p:tgtEl>
                                        <p:attrNameLst>
                                          <p:attrName>ppt_w</p:attrName>
                                        </p:attrNameLst>
                                      </p:cBhvr>
                                      <p:tavLst>
                                        <p:tav tm="0">
                                          <p:val>
                                            <p:fltVal val="0"/>
                                          </p:val>
                                        </p:tav>
                                        <p:tav tm="100000">
                                          <p:val>
                                            <p:strVal val="#ppt_w"/>
                                          </p:val>
                                        </p:tav>
                                      </p:tavLst>
                                    </p:anim>
                                    <p:anim calcmode="lin" valueType="num">
                                      <p:cBhvr>
                                        <p:cTn id="20" dur="750" fill="hold"/>
                                        <p:tgtEl>
                                          <p:spTgt spid="6"/>
                                        </p:tgtEl>
                                        <p:attrNameLst>
                                          <p:attrName>ppt_h</p:attrName>
                                        </p:attrNameLst>
                                      </p:cBhvr>
                                      <p:tavLst>
                                        <p:tav tm="0">
                                          <p:val>
                                            <p:fltVal val="0"/>
                                          </p:val>
                                        </p:tav>
                                        <p:tav tm="100000">
                                          <p:val>
                                            <p:strVal val="#ppt_h"/>
                                          </p:val>
                                        </p:tav>
                                      </p:tavLst>
                                    </p:anim>
                                    <p:animEffect transition="in" filter="fade">
                                      <p:cBhvr>
                                        <p:cTn id="21"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默认设计模板">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PPT模板2015.8.10</Template>
  <TotalTime>4499</TotalTime>
  <Words>3012</Words>
  <Application>Microsoft Macintosh PowerPoint</Application>
  <PresentationFormat>Aangepast</PresentationFormat>
  <Paragraphs>419</Paragraphs>
  <Slides>50</Slides>
  <Notes>4</Notes>
  <HiddenSlides>4</HiddenSlides>
  <MMClips>0</MMClips>
  <ScaleCrop>false</ScaleCrop>
  <HeadingPairs>
    <vt:vector size="6" baseType="variant">
      <vt:variant>
        <vt:lpstr>Thema</vt:lpstr>
      </vt:variant>
      <vt:variant>
        <vt:i4>3</vt:i4>
      </vt:variant>
      <vt:variant>
        <vt:lpstr>Ingesloten OLE-bronprogramma's</vt:lpstr>
      </vt:variant>
      <vt:variant>
        <vt:i4>1</vt:i4>
      </vt:variant>
      <vt:variant>
        <vt:lpstr>Diatitels</vt:lpstr>
      </vt:variant>
      <vt:variant>
        <vt:i4>50</vt:i4>
      </vt:variant>
    </vt:vector>
  </HeadingPairs>
  <TitlesOfParts>
    <vt:vector size="54" baseType="lpstr">
      <vt:lpstr>1_自定义设计方案</vt:lpstr>
      <vt:lpstr>默认设计模板</vt:lpstr>
      <vt:lpstr>自定义设计方案</vt:lpstr>
      <vt:lpstr>绘图</vt:lpstr>
      <vt:lpstr>PowerPoint-presentatie</vt:lpstr>
      <vt:lpstr>PowerPoint-presentatie</vt:lpstr>
      <vt:lpstr>Product lines</vt:lpstr>
      <vt:lpstr>PowerPoint-presentatie</vt:lpstr>
      <vt:lpstr>Data Center Products</vt:lpstr>
      <vt:lpstr>Uninterruptible Power Supply</vt:lpstr>
      <vt:lpstr>PowerPoint-presentatie</vt:lpstr>
      <vt:lpstr>PowerPoint-presentatie</vt:lpstr>
      <vt:lpstr>Standard design</vt:lpstr>
      <vt:lpstr>Optimised design</vt:lpstr>
      <vt:lpstr>PowerPoint-presentatie</vt:lpstr>
      <vt:lpstr>PowerPoint-presentatie</vt:lpstr>
      <vt:lpstr>PowerPoint-presentatie</vt:lpstr>
      <vt:lpstr>PowerPoint-presentatie</vt:lpstr>
      <vt:lpstr>Power Extension</vt:lpstr>
      <vt:lpstr>PowerPoint-presentatie</vt:lpstr>
      <vt:lpstr>PowerPoint-presentatie</vt:lpstr>
      <vt:lpstr>CMS rack independent UPS model</vt:lpstr>
      <vt:lpstr>product components</vt:lpstr>
      <vt:lpstr>base unit</vt:lpstr>
      <vt:lpstr>sub module frame</vt:lpstr>
      <vt:lpstr>power module</vt:lpstr>
      <vt:lpstr>PowerPoint-presentatie</vt:lpstr>
      <vt:lpstr>PowerPoint-presentatie</vt:lpstr>
      <vt:lpstr>PowerPoint-presentatie</vt:lpstr>
      <vt:lpstr>PowerPoint-presentatie</vt:lpstr>
      <vt:lpstr>PowerPoint-presentatie</vt:lpstr>
      <vt:lpstr>PowerPoint-presentatie</vt:lpstr>
      <vt:lpstr>battery pack</vt:lpstr>
      <vt:lpstr>PowerPoint-presentatie</vt:lpstr>
      <vt:lpstr>PowerPoint-presentatie</vt:lpstr>
      <vt:lpstr>DPJ model</vt:lpstr>
      <vt:lpstr>PowerPoint-presentatie</vt:lpstr>
      <vt:lpstr>DPQ series Static transfer switch</vt:lpstr>
      <vt:lpstr>DPQ model </vt:lpstr>
      <vt:lpstr>Features</vt:lpstr>
      <vt:lpstr>PowerPoint-presentatie</vt:lpstr>
      <vt:lpstr>DHP inverter components</vt:lpstr>
      <vt:lpstr>DHP inverter Features</vt:lpstr>
      <vt:lpstr>PowerPoint-presentatie</vt:lpstr>
      <vt:lpstr>DTP models</vt:lpstr>
      <vt:lpstr>Operation principle</vt:lpstr>
      <vt:lpstr>DTP inverter Features</vt:lpstr>
      <vt:lpstr>PowerPoint-presentatie</vt:lpstr>
      <vt:lpstr>PowerPoint-presentatie</vt:lpstr>
      <vt:lpstr>PowerPoint-presentatie</vt:lpstr>
      <vt:lpstr>PowerPoint-presentatie</vt:lpstr>
      <vt:lpstr>PowerPoint-presentatie</vt:lpstr>
      <vt:lpstr>Business model</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马家齐</dc:creator>
  <cp:lastModifiedBy>Ronald Lagerberg</cp:lastModifiedBy>
  <cp:revision>976</cp:revision>
  <dcterms:created xsi:type="dcterms:W3CDTF">2015-08-10T07:21:00Z</dcterms:created>
  <dcterms:modified xsi:type="dcterms:W3CDTF">2016-08-05T14:13:13Z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2052-10.1.0.5745</vt:lpwstr>
  </property>
</Properties>
</file>